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Montserrat" panose="020B0604020202020204" charset="0"/>
      <p:regular r:id="rId11"/>
      <p:bold r:id="rId12"/>
      <p:italic r:id="rId13"/>
      <p:boldItalic r:id="rId14"/>
    </p:embeddedFont>
    <p:embeddedFont>
      <p:font typeface="Lato" panose="020B0604020202020204" charset="0"/>
      <p:regular r:id="rId15"/>
      <p:bold r:id="rId16"/>
      <p:italic r:id="rId17"/>
      <p:boldItalic r:id="rId18"/>
    </p:embeddedFont>
    <p:embeddedFont>
      <p:font typeface="Roboto Light" panose="020B0604020202020204" charset="0"/>
      <p:regular r:id="rId19"/>
      <p:bold r:id="rId20"/>
      <p:italic r:id="rId21"/>
      <p:boldItalic r:id="rId22"/>
    </p:embeddedFont>
    <p:embeddedFont>
      <p:font typeface="Roboto"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4E11F17C-E16B-4E74-B298-B498D2832703}">
  <a:tblStyle styleId="{4E11F17C-E16B-4E74-B298-B498D283270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560"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ea783ff3f0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ea783ff3f0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f87997393_0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1f87997393_0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hyperlink" Target="https://github.com/aman-saini-402"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hyperlink" Target="https://www.linkedin.com/in/aman-saini-402/" TargetMode="External"/><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4.xml"/><Relationship Id="rId7" Type="http://schemas.openxmlformats.org/officeDocument/2006/relationships/image" Target="../media/image10.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6.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Beyond</a:t>
            </a:r>
            <a:endParaRPr/>
          </a:p>
          <a:p>
            <a:pPr marL="0" lvl="0" indent="0" algn="l" rtl="0">
              <a:spcBef>
                <a:spcPts val="0"/>
              </a:spcBef>
              <a:spcAft>
                <a:spcPts val="0"/>
              </a:spcAft>
              <a:buNone/>
            </a:pPr>
            <a:r>
              <a:rPr lang="en-GB"/>
              <a:t>		Analysis</a:t>
            </a:r>
            <a:endParaRPr/>
          </a:p>
        </p:txBody>
      </p:sp>
      <p:sp>
        <p:nvSpPr>
          <p:cNvPr id="229" name="Google Shape;229;p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Brought to you by</a:t>
            </a:r>
            <a:br>
              <a:rPr lang="en-GB"/>
            </a:br>
            <a:r>
              <a:rPr lang="en-GB"/>
              <a:t>AMAN SAINI</a:t>
            </a:r>
            <a:endParaRPr/>
          </a:p>
          <a:p>
            <a:pPr marL="0" lvl="0" indent="0" algn="l" rtl="0">
              <a:lnSpc>
                <a:spcPct val="115000"/>
              </a:lnSpc>
              <a:spcBef>
                <a:spcPts val="1600"/>
              </a:spcBef>
              <a:spcAft>
                <a:spcPts val="1600"/>
              </a:spcAft>
              <a:buNone/>
            </a:pPr>
            <a:endParaRPr/>
          </a:p>
        </p:txBody>
      </p:sp>
      <p:pic>
        <p:nvPicPr>
          <p:cNvPr id="230" name="Google Shape;230;p17">
            <a:hlinkClick r:id="rId5"/>
          </p:cNvPr>
          <p:cNvPicPr preferRelativeResize="0"/>
          <p:nvPr/>
        </p:nvPicPr>
        <p:blipFill>
          <a:blip r:embed="rId6">
            <a:alphaModFix/>
          </a:blip>
          <a:stretch>
            <a:fillRect/>
          </a:stretch>
        </p:blipFill>
        <p:spPr>
          <a:xfrm>
            <a:off x="5167725" y="4592925"/>
            <a:ext cx="304800" cy="304800"/>
          </a:xfrm>
          <a:prstGeom prst="rect">
            <a:avLst/>
          </a:prstGeom>
          <a:noFill/>
          <a:ln>
            <a:noFill/>
          </a:ln>
        </p:spPr>
      </p:pic>
      <p:pic>
        <p:nvPicPr>
          <p:cNvPr id="232" name="Google Shape;232;p17">
            <a:hlinkClick r:id="rId7"/>
          </p:cNvPr>
          <p:cNvPicPr preferRelativeResize="0"/>
          <p:nvPr/>
        </p:nvPicPr>
        <p:blipFill>
          <a:blip r:embed="rId8">
            <a:alphaModFix/>
          </a:blip>
          <a:stretch>
            <a:fillRect/>
          </a:stretch>
        </p:blipFill>
        <p:spPr>
          <a:xfrm>
            <a:off x="5695800" y="4592925"/>
            <a:ext cx="304800" cy="304800"/>
          </a:xfrm>
          <a:prstGeom prst="rect">
            <a:avLst/>
          </a:prstGeom>
          <a:noFill/>
          <a:ln>
            <a:noFill/>
          </a:ln>
        </p:spPr>
      </p:pic>
      <p:pic>
        <p:nvPicPr>
          <p:cNvPr id="2" name="Recorded Sound">
            <a:hlinkClick r:id="" action="ppaction://media"/>
            <a:extLst>
              <a:ext uri="{FF2B5EF4-FFF2-40B4-BE49-F238E27FC236}">
                <a16:creationId xmlns:a16="http://schemas.microsoft.com/office/drawing/2014/main" id="{219C8668-0A3C-4806-AB7E-5C5634D3A7F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313332" y="0"/>
            <a:ext cx="286961" cy="28696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5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8"/>
          <p:cNvSpPr txBox="1">
            <a:spLocks noGrp="1"/>
          </p:cNvSpPr>
          <p:nvPr>
            <p:ph type="title"/>
          </p:nvPr>
        </p:nvSpPr>
        <p:spPr>
          <a:xfrm>
            <a:off x="336500" y="108700"/>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Competition Overview</a:t>
            </a:r>
            <a:endParaRPr dirty="0"/>
          </a:p>
        </p:txBody>
      </p:sp>
      <p:sp>
        <p:nvSpPr>
          <p:cNvPr id="238" name="Google Shape;238;p18"/>
          <p:cNvSpPr txBox="1"/>
          <p:nvPr/>
        </p:nvSpPr>
        <p:spPr>
          <a:xfrm>
            <a:off x="336500" y="595900"/>
            <a:ext cx="7337400" cy="4489500"/>
          </a:xfrm>
          <a:prstGeom prst="rect">
            <a:avLst/>
          </a:prstGeom>
          <a:noFill/>
          <a:ln w="9525" cap="flat" cmpd="sng">
            <a:solidFill>
              <a:schemeClr val="dk1"/>
            </a:solidFill>
            <a:prstDash val="dot"/>
            <a:round/>
            <a:headEnd type="none" w="sm" len="sm"/>
            <a:tailEnd type="none" w="sm" len="sm"/>
          </a:ln>
        </p:spPr>
        <p:txBody>
          <a:bodyPr spcFirstLastPara="1" wrap="square" lIns="91425" tIns="91425" rIns="91425" bIns="91425" anchor="t" anchorCtr="0">
            <a:spAutoFit/>
          </a:bodyPr>
          <a:lstStyle/>
          <a:p>
            <a:pPr marL="457200" lvl="0" indent="-317500" algn="l" rtl="0">
              <a:spcBef>
                <a:spcPts val="1000"/>
              </a:spcBef>
              <a:spcAft>
                <a:spcPts val="0"/>
              </a:spcAft>
              <a:buClr>
                <a:schemeClr val="lt1"/>
              </a:buClr>
              <a:buSzPts val="1400"/>
              <a:buFont typeface="Montserrat"/>
              <a:buChar char="●"/>
            </a:pPr>
            <a:r>
              <a:rPr lang="en-GB" dirty="0">
                <a:solidFill>
                  <a:schemeClr val="lt1"/>
                </a:solidFill>
                <a:latin typeface="Montserrat"/>
                <a:ea typeface="Montserrat"/>
                <a:cs typeface="Montserrat"/>
                <a:sym typeface="Montserrat"/>
              </a:rPr>
              <a:t>Predict the customer value (Y1) and extrapolate temporal variation (Y2). We are provided with 22 features spanning various aspects of customer interaction. Temporal variation is captured by a numbered sequence of entries for each customer.</a:t>
            </a:r>
            <a:endParaRPr dirty="0">
              <a:solidFill>
                <a:schemeClr val="lt1"/>
              </a:solidFill>
              <a:latin typeface="Montserrat"/>
              <a:ea typeface="Montserrat"/>
              <a:cs typeface="Montserrat"/>
              <a:sym typeface="Montserrat"/>
            </a:endParaRPr>
          </a:p>
          <a:p>
            <a:pPr marL="0" lvl="0" indent="0" algn="l" rtl="0">
              <a:spcBef>
                <a:spcPts val="1000"/>
              </a:spcBef>
              <a:spcAft>
                <a:spcPts val="0"/>
              </a:spcAft>
              <a:buNone/>
            </a:pPr>
            <a:endParaRPr dirty="0">
              <a:solidFill>
                <a:schemeClr val="lt1"/>
              </a:solidFill>
              <a:latin typeface="Montserrat"/>
              <a:ea typeface="Montserrat"/>
              <a:cs typeface="Montserrat"/>
              <a:sym typeface="Montserrat"/>
            </a:endParaRPr>
          </a:p>
          <a:p>
            <a:pPr marL="457200" lvl="0" indent="-317500" algn="l" rtl="0">
              <a:spcBef>
                <a:spcPts val="1000"/>
              </a:spcBef>
              <a:spcAft>
                <a:spcPts val="0"/>
              </a:spcAft>
              <a:buClr>
                <a:schemeClr val="lt1"/>
              </a:buClr>
              <a:buSzPts val="1400"/>
              <a:buFont typeface="Montserrat"/>
              <a:buChar char="●"/>
            </a:pPr>
            <a:r>
              <a:rPr lang="en-GB" dirty="0">
                <a:solidFill>
                  <a:schemeClr val="lt1"/>
                </a:solidFill>
                <a:latin typeface="Montserrat"/>
                <a:ea typeface="Montserrat"/>
                <a:cs typeface="Montserrat"/>
                <a:sym typeface="Montserrat"/>
              </a:rPr>
              <a:t>A customer can have multiple corresponding sequences, but only one set of (Y1, Y2) for each customer.</a:t>
            </a:r>
            <a:endParaRPr dirty="0">
              <a:solidFill>
                <a:schemeClr val="lt1"/>
              </a:solidFill>
              <a:latin typeface="Montserrat"/>
              <a:ea typeface="Montserrat"/>
              <a:cs typeface="Montserrat"/>
              <a:sym typeface="Montserrat"/>
            </a:endParaRPr>
          </a:p>
          <a:p>
            <a:pPr marL="0" lvl="0" indent="0" algn="l" rtl="0">
              <a:spcBef>
                <a:spcPts val="1000"/>
              </a:spcBef>
              <a:spcAft>
                <a:spcPts val="0"/>
              </a:spcAft>
              <a:buNone/>
            </a:pPr>
            <a:endParaRPr dirty="0">
              <a:solidFill>
                <a:schemeClr val="lt1"/>
              </a:solidFill>
              <a:latin typeface="Montserrat"/>
              <a:ea typeface="Montserrat"/>
              <a:cs typeface="Montserrat"/>
              <a:sym typeface="Montserrat"/>
            </a:endParaRPr>
          </a:p>
          <a:p>
            <a:pPr marL="457200" lvl="0" indent="-317500" algn="l" rtl="0">
              <a:spcBef>
                <a:spcPts val="1000"/>
              </a:spcBef>
              <a:spcAft>
                <a:spcPts val="0"/>
              </a:spcAft>
              <a:buClr>
                <a:schemeClr val="lt1"/>
              </a:buClr>
              <a:buSzPts val="1400"/>
              <a:buFont typeface="Montserrat"/>
              <a:buChar char="●"/>
            </a:pPr>
            <a:r>
              <a:rPr lang="en-GB" dirty="0">
                <a:solidFill>
                  <a:schemeClr val="lt1"/>
                </a:solidFill>
                <a:latin typeface="Montserrat"/>
                <a:ea typeface="Montserrat"/>
                <a:cs typeface="Montserrat"/>
                <a:sym typeface="Montserrat"/>
              </a:rPr>
              <a:t>Metric:</a:t>
            </a:r>
            <a:endParaRPr dirty="0">
              <a:solidFill>
                <a:schemeClr val="lt1"/>
              </a:solidFill>
              <a:latin typeface="Montserrat"/>
              <a:ea typeface="Montserrat"/>
              <a:cs typeface="Montserrat"/>
              <a:sym typeface="Montserrat"/>
            </a:endParaRPr>
          </a:p>
          <a:p>
            <a:pPr marL="914400" lvl="1" indent="-317500" algn="l" rtl="0">
              <a:spcBef>
                <a:spcPts val="1000"/>
              </a:spcBef>
              <a:spcAft>
                <a:spcPts val="0"/>
              </a:spcAft>
              <a:buClr>
                <a:schemeClr val="lt1"/>
              </a:buClr>
              <a:buSzPts val="1400"/>
              <a:buFont typeface="Montserrat"/>
              <a:buChar char="○"/>
            </a:pPr>
            <a:r>
              <a:rPr lang="en-GB" dirty="0">
                <a:solidFill>
                  <a:schemeClr val="lt1"/>
                </a:solidFill>
                <a:latin typeface="Montserrat"/>
                <a:ea typeface="Montserrat"/>
                <a:cs typeface="Montserrat"/>
                <a:sym typeface="Montserrat"/>
              </a:rPr>
              <a:t>Root Mean Squared Error (RMSE)</a:t>
            </a:r>
            <a:br>
              <a:rPr lang="en-GB" dirty="0">
                <a:solidFill>
                  <a:schemeClr val="lt1"/>
                </a:solidFill>
                <a:latin typeface="Montserrat"/>
                <a:ea typeface="Montserrat"/>
                <a:cs typeface="Montserrat"/>
                <a:sym typeface="Montserrat"/>
              </a:rPr>
            </a:br>
            <a:br>
              <a:rPr lang="en-GB" dirty="0">
                <a:solidFill>
                  <a:schemeClr val="lt1"/>
                </a:solidFill>
                <a:latin typeface="Montserrat"/>
                <a:ea typeface="Montserrat"/>
                <a:cs typeface="Montserrat"/>
                <a:sym typeface="Montserrat"/>
              </a:rPr>
            </a:br>
            <a:br>
              <a:rPr lang="en-GB" dirty="0">
                <a:solidFill>
                  <a:schemeClr val="lt1"/>
                </a:solidFill>
                <a:latin typeface="Montserrat"/>
                <a:ea typeface="Montserrat"/>
                <a:cs typeface="Montserrat"/>
                <a:sym typeface="Montserrat"/>
              </a:rPr>
            </a:br>
            <a:br>
              <a:rPr lang="en-GB" dirty="0">
                <a:solidFill>
                  <a:schemeClr val="lt1"/>
                </a:solidFill>
                <a:latin typeface="Montserrat"/>
                <a:ea typeface="Montserrat"/>
                <a:cs typeface="Montserrat"/>
                <a:sym typeface="Montserrat"/>
              </a:rPr>
            </a:br>
            <a:br>
              <a:rPr lang="en-GB" dirty="0">
                <a:solidFill>
                  <a:schemeClr val="lt1"/>
                </a:solidFill>
                <a:latin typeface="Montserrat"/>
                <a:ea typeface="Montserrat"/>
                <a:cs typeface="Montserrat"/>
                <a:sym typeface="Montserrat"/>
              </a:rPr>
            </a:br>
            <a:br>
              <a:rPr lang="en-GB" dirty="0">
                <a:solidFill>
                  <a:schemeClr val="lt1"/>
                </a:solidFill>
                <a:latin typeface="Montserrat"/>
                <a:ea typeface="Montserrat"/>
                <a:cs typeface="Montserrat"/>
                <a:sym typeface="Montserrat"/>
              </a:rPr>
            </a:br>
            <a:endParaRPr dirty="0">
              <a:solidFill>
                <a:schemeClr val="lt1"/>
              </a:solidFill>
              <a:latin typeface="Montserrat"/>
              <a:ea typeface="Montserrat"/>
              <a:cs typeface="Montserrat"/>
              <a:sym typeface="Montserrat"/>
            </a:endParaRPr>
          </a:p>
          <a:p>
            <a:pPr marL="914400" lvl="1" indent="-317500" algn="l" rtl="0">
              <a:spcBef>
                <a:spcPts val="0"/>
              </a:spcBef>
              <a:spcAft>
                <a:spcPts val="0"/>
              </a:spcAft>
              <a:buClr>
                <a:schemeClr val="lt1"/>
              </a:buClr>
              <a:buSzPts val="1400"/>
              <a:buFont typeface="Montserrat"/>
              <a:buChar char="○"/>
            </a:pPr>
            <a:r>
              <a:rPr lang="en-GB" dirty="0">
                <a:solidFill>
                  <a:schemeClr val="lt1"/>
                </a:solidFill>
                <a:latin typeface="Montserrat"/>
                <a:ea typeface="Montserrat"/>
                <a:cs typeface="Montserrat"/>
                <a:sym typeface="Montserrat"/>
              </a:rPr>
              <a:t>The evaluation metric is the mean of RMSE of Y1 &amp; RMSE of Y2.</a:t>
            </a:r>
            <a:endParaRPr dirty="0">
              <a:solidFill>
                <a:schemeClr val="lt1"/>
              </a:solidFill>
              <a:latin typeface="Montserrat"/>
              <a:ea typeface="Montserrat"/>
              <a:cs typeface="Montserrat"/>
              <a:sym typeface="Montserrat"/>
            </a:endParaRPr>
          </a:p>
        </p:txBody>
      </p:sp>
      <p:pic>
        <p:nvPicPr>
          <p:cNvPr id="239" name="Google Shape;239;p18"/>
          <p:cNvPicPr preferRelativeResize="0"/>
          <p:nvPr/>
        </p:nvPicPr>
        <p:blipFill>
          <a:blip r:embed="rId5">
            <a:alphaModFix/>
          </a:blip>
          <a:stretch>
            <a:fillRect/>
          </a:stretch>
        </p:blipFill>
        <p:spPr>
          <a:xfrm>
            <a:off x="1372775" y="3575204"/>
            <a:ext cx="4966349" cy="1132875"/>
          </a:xfrm>
          <a:prstGeom prst="rect">
            <a:avLst/>
          </a:prstGeom>
          <a:noFill/>
          <a:ln>
            <a:noFill/>
          </a:ln>
        </p:spPr>
      </p:pic>
      <p:pic>
        <p:nvPicPr>
          <p:cNvPr id="2" name="For slide-2">
            <a:hlinkClick r:id="" action="ppaction://media"/>
            <a:extLst>
              <a:ext uri="{FF2B5EF4-FFF2-40B4-BE49-F238E27FC236}">
                <a16:creationId xmlns:a16="http://schemas.microsoft.com/office/drawing/2014/main" id="{CC25A750-0C3A-4F4A-A5B9-027D4F1830A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7374" y="48862"/>
            <a:ext cx="286186" cy="2861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84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19"/>
          <p:cNvSpPr txBox="1">
            <a:spLocks noGrp="1"/>
          </p:cNvSpPr>
          <p:nvPr>
            <p:ph type="title"/>
          </p:nvPr>
        </p:nvSpPr>
        <p:spPr>
          <a:xfrm>
            <a:off x="1297500" y="10197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700"/>
              <a:t>Dataset</a:t>
            </a:r>
            <a:endParaRPr sz="2700"/>
          </a:p>
        </p:txBody>
      </p:sp>
      <p:sp>
        <p:nvSpPr>
          <p:cNvPr id="245" name="Google Shape;245;p19"/>
          <p:cNvSpPr txBox="1"/>
          <p:nvPr/>
        </p:nvSpPr>
        <p:spPr>
          <a:xfrm>
            <a:off x="770400" y="2129900"/>
            <a:ext cx="1212300" cy="400200"/>
          </a:xfrm>
          <a:prstGeom prst="rect">
            <a:avLst/>
          </a:prstGeom>
          <a:no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Customer - 1</a:t>
            </a:r>
            <a:endParaRPr>
              <a:solidFill>
                <a:schemeClr val="lt1"/>
              </a:solidFill>
              <a:latin typeface="Lato"/>
              <a:ea typeface="Lato"/>
              <a:cs typeface="Lato"/>
              <a:sym typeface="Lato"/>
            </a:endParaRPr>
          </a:p>
        </p:txBody>
      </p:sp>
      <p:sp>
        <p:nvSpPr>
          <p:cNvPr id="246" name="Google Shape;246;p19"/>
          <p:cNvSpPr txBox="1"/>
          <p:nvPr/>
        </p:nvSpPr>
        <p:spPr>
          <a:xfrm>
            <a:off x="770400" y="2530100"/>
            <a:ext cx="1212300" cy="400200"/>
          </a:xfrm>
          <a:prstGeom prst="rect">
            <a:avLst/>
          </a:prstGeom>
          <a:no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Customer - 2</a:t>
            </a:r>
            <a:endParaRPr>
              <a:solidFill>
                <a:schemeClr val="lt1"/>
              </a:solidFill>
              <a:latin typeface="Lato"/>
              <a:ea typeface="Lato"/>
              <a:cs typeface="Lato"/>
              <a:sym typeface="Lato"/>
            </a:endParaRPr>
          </a:p>
        </p:txBody>
      </p:sp>
      <p:sp>
        <p:nvSpPr>
          <p:cNvPr id="247" name="Google Shape;247;p19"/>
          <p:cNvSpPr txBox="1"/>
          <p:nvPr/>
        </p:nvSpPr>
        <p:spPr>
          <a:xfrm>
            <a:off x="770400" y="3391125"/>
            <a:ext cx="1212300" cy="400200"/>
          </a:xfrm>
          <a:prstGeom prst="rect">
            <a:avLst/>
          </a:prstGeom>
          <a:no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Customer - n</a:t>
            </a:r>
            <a:endParaRPr>
              <a:solidFill>
                <a:schemeClr val="lt1"/>
              </a:solidFill>
              <a:latin typeface="Lato"/>
              <a:ea typeface="Lato"/>
              <a:cs typeface="Lato"/>
              <a:sym typeface="Lato"/>
            </a:endParaRPr>
          </a:p>
        </p:txBody>
      </p:sp>
      <p:cxnSp>
        <p:nvCxnSpPr>
          <p:cNvPr id="248" name="Google Shape;248;p19"/>
          <p:cNvCxnSpPr>
            <a:endCxn id="247" idx="0"/>
          </p:cNvCxnSpPr>
          <p:nvPr/>
        </p:nvCxnSpPr>
        <p:spPr>
          <a:xfrm rot="-5400000" flipH="1">
            <a:off x="1150950" y="3165525"/>
            <a:ext cx="445500" cy="5700"/>
          </a:xfrm>
          <a:prstGeom prst="bentConnector3">
            <a:avLst>
              <a:gd name="adj1" fmla="val 50000"/>
            </a:avLst>
          </a:prstGeom>
          <a:noFill/>
          <a:ln w="28575" cap="flat" cmpd="sng">
            <a:solidFill>
              <a:schemeClr val="dk2"/>
            </a:solidFill>
            <a:prstDash val="dot"/>
            <a:round/>
            <a:headEnd type="none" w="med" len="med"/>
            <a:tailEnd type="none" w="med" len="med"/>
          </a:ln>
        </p:spPr>
      </p:cxnSp>
      <p:graphicFrame>
        <p:nvGraphicFramePr>
          <p:cNvPr id="249" name="Google Shape;249;p19"/>
          <p:cNvGraphicFramePr/>
          <p:nvPr>
            <p:extLst>
              <p:ext uri="{D42A27DB-BD31-4B8C-83A1-F6EECF244321}">
                <p14:modId xmlns:p14="http://schemas.microsoft.com/office/powerpoint/2010/main" val="2155079356"/>
              </p:ext>
            </p:extLst>
          </p:nvPr>
        </p:nvGraphicFramePr>
        <p:xfrm>
          <a:off x="3924050" y="394226"/>
          <a:ext cx="1531400" cy="1188630"/>
        </p:xfrm>
        <a:graphic>
          <a:graphicData uri="http://schemas.openxmlformats.org/drawingml/2006/table">
            <a:tbl>
              <a:tblPr>
                <a:noFill/>
                <a:tableStyleId>{4E11F17C-E16B-4E74-B298-B498D2832703}</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tblGrid>
              <a:tr h="302100">
                <a:tc>
                  <a:txBody>
                    <a:bodyPr/>
                    <a:lstStyle/>
                    <a:p>
                      <a:pPr marL="0" lvl="0" indent="0" algn="l" rtl="0">
                        <a:spcBef>
                          <a:spcPts val="0"/>
                        </a:spcBef>
                        <a:spcAft>
                          <a:spcPts val="0"/>
                        </a:spcAft>
                        <a:buNone/>
                      </a:pPr>
                      <a:endParaRPr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021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021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250" name="Google Shape;250;p19"/>
          <p:cNvGraphicFramePr/>
          <p:nvPr>
            <p:extLst>
              <p:ext uri="{D42A27DB-BD31-4B8C-83A1-F6EECF244321}">
                <p14:modId xmlns:p14="http://schemas.microsoft.com/office/powerpoint/2010/main" val="3714691097"/>
              </p:ext>
            </p:extLst>
          </p:nvPr>
        </p:nvGraphicFramePr>
        <p:xfrm>
          <a:off x="3923089" y="1642775"/>
          <a:ext cx="1531400" cy="1188630"/>
        </p:xfrm>
        <a:graphic>
          <a:graphicData uri="http://schemas.openxmlformats.org/drawingml/2006/table">
            <a:tbl>
              <a:tblPr>
                <a:noFill/>
                <a:tableStyleId>{4E11F17C-E16B-4E74-B298-B498D2832703}</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tblGrid>
              <a:tr h="2572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2572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2572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251" name="Google Shape;251;p19"/>
          <p:cNvGraphicFramePr/>
          <p:nvPr/>
        </p:nvGraphicFramePr>
        <p:xfrm>
          <a:off x="3924050" y="3604075"/>
          <a:ext cx="1531400" cy="1188630"/>
        </p:xfrm>
        <a:graphic>
          <a:graphicData uri="http://schemas.openxmlformats.org/drawingml/2006/table">
            <a:tbl>
              <a:tblPr>
                <a:noFill/>
                <a:tableStyleId>{4E11F17C-E16B-4E74-B298-B498D2832703}</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tblGrid>
              <a:tr h="2572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2572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2572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cxnSp>
        <p:nvCxnSpPr>
          <p:cNvPr id="252" name="Google Shape;252;p19"/>
          <p:cNvCxnSpPr/>
          <p:nvPr/>
        </p:nvCxnSpPr>
        <p:spPr>
          <a:xfrm rot="10800000" flipH="1">
            <a:off x="1982625" y="951725"/>
            <a:ext cx="1948800" cy="1382100"/>
          </a:xfrm>
          <a:prstGeom prst="straightConnector1">
            <a:avLst/>
          </a:prstGeom>
          <a:noFill/>
          <a:ln w="19050" cap="flat" cmpd="sng">
            <a:solidFill>
              <a:schemeClr val="dk2"/>
            </a:solidFill>
            <a:prstDash val="solid"/>
            <a:round/>
            <a:headEnd type="none" w="med" len="med"/>
            <a:tailEnd type="triangle" w="med" len="med"/>
          </a:ln>
        </p:spPr>
      </p:cxnSp>
      <p:cxnSp>
        <p:nvCxnSpPr>
          <p:cNvPr id="253" name="Google Shape;253;p19"/>
          <p:cNvCxnSpPr/>
          <p:nvPr/>
        </p:nvCxnSpPr>
        <p:spPr>
          <a:xfrm rot="10800000" flipH="1">
            <a:off x="1982625" y="2141100"/>
            <a:ext cx="1948800" cy="600600"/>
          </a:xfrm>
          <a:prstGeom prst="straightConnector1">
            <a:avLst/>
          </a:prstGeom>
          <a:noFill/>
          <a:ln w="19050" cap="flat" cmpd="sng">
            <a:solidFill>
              <a:schemeClr val="dk2"/>
            </a:solidFill>
            <a:prstDash val="solid"/>
            <a:round/>
            <a:headEnd type="none" w="med" len="med"/>
            <a:tailEnd type="triangle" w="med" len="med"/>
          </a:ln>
        </p:spPr>
      </p:cxnSp>
      <p:cxnSp>
        <p:nvCxnSpPr>
          <p:cNvPr id="254" name="Google Shape;254;p19"/>
          <p:cNvCxnSpPr/>
          <p:nvPr/>
        </p:nvCxnSpPr>
        <p:spPr>
          <a:xfrm>
            <a:off x="1982625" y="3591375"/>
            <a:ext cx="1948800" cy="611700"/>
          </a:xfrm>
          <a:prstGeom prst="straightConnector1">
            <a:avLst/>
          </a:prstGeom>
          <a:noFill/>
          <a:ln w="19050" cap="flat" cmpd="sng">
            <a:solidFill>
              <a:schemeClr val="dk2"/>
            </a:solidFill>
            <a:prstDash val="solid"/>
            <a:round/>
            <a:headEnd type="none" w="med" len="med"/>
            <a:tailEnd type="triangle" w="med" len="med"/>
          </a:ln>
        </p:spPr>
      </p:cxnSp>
      <p:cxnSp>
        <p:nvCxnSpPr>
          <p:cNvPr id="255" name="Google Shape;255;p19"/>
          <p:cNvCxnSpPr/>
          <p:nvPr/>
        </p:nvCxnSpPr>
        <p:spPr>
          <a:xfrm>
            <a:off x="4690325" y="2696375"/>
            <a:ext cx="0" cy="906300"/>
          </a:xfrm>
          <a:prstGeom prst="straightConnector1">
            <a:avLst/>
          </a:prstGeom>
          <a:noFill/>
          <a:ln w="28575" cap="flat" cmpd="sng">
            <a:solidFill>
              <a:schemeClr val="dk2"/>
            </a:solidFill>
            <a:prstDash val="dash"/>
            <a:round/>
            <a:headEnd type="none" w="med" len="med"/>
            <a:tailEnd type="none" w="med" len="med"/>
          </a:ln>
        </p:spPr>
      </p:cxnSp>
      <p:sp>
        <p:nvSpPr>
          <p:cNvPr id="256" name="Google Shape;256;p19"/>
          <p:cNvSpPr txBox="1"/>
          <p:nvPr/>
        </p:nvSpPr>
        <p:spPr>
          <a:xfrm>
            <a:off x="3924575" y="101975"/>
            <a:ext cx="15315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200">
                <a:solidFill>
                  <a:schemeClr val="lt1"/>
                </a:solidFill>
                <a:latin typeface="Lato"/>
                <a:ea typeface="Lato"/>
                <a:cs typeface="Lato"/>
                <a:sym typeface="Lato"/>
              </a:rPr>
              <a:t>22 Features</a:t>
            </a:r>
            <a:endParaRPr sz="1200">
              <a:solidFill>
                <a:schemeClr val="lt1"/>
              </a:solidFill>
              <a:latin typeface="Lato"/>
              <a:ea typeface="Lato"/>
              <a:cs typeface="Lato"/>
              <a:sym typeface="Lato"/>
            </a:endParaRPr>
          </a:p>
        </p:txBody>
      </p:sp>
      <p:sp>
        <p:nvSpPr>
          <p:cNvPr id="257" name="Google Shape;257;p19"/>
          <p:cNvSpPr txBox="1"/>
          <p:nvPr/>
        </p:nvSpPr>
        <p:spPr>
          <a:xfrm>
            <a:off x="6604950" y="2129900"/>
            <a:ext cx="1948800" cy="384900"/>
          </a:xfrm>
          <a:prstGeom prst="rect">
            <a:avLst/>
          </a:prstGeom>
          <a:no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GB" sz="1300">
                <a:solidFill>
                  <a:schemeClr val="lt1"/>
                </a:solidFill>
                <a:latin typeface="Lato"/>
                <a:ea typeface="Lato"/>
                <a:cs typeface="Lato"/>
                <a:sym typeface="Lato"/>
              </a:rPr>
              <a:t>Y1, Y2 for customer  - 1</a:t>
            </a:r>
            <a:endParaRPr sz="1300">
              <a:solidFill>
                <a:schemeClr val="lt1"/>
              </a:solidFill>
              <a:latin typeface="Lato"/>
              <a:ea typeface="Lato"/>
              <a:cs typeface="Lato"/>
              <a:sym typeface="Lato"/>
            </a:endParaRPr>
          </a:p>
        </p:txBody>
      </p:sp>
      <p:sp>
        <p:nvSpPr>
          <p:cNvPr id="258" name="Google Shape;258;p19"/>
          <p:cNvSpPr txBox="1"/>
          <p:nvPr/>
        </p:nvSpPr>
        <p:spPr>
          <a:xfrm>
            <a:off x="6604950" y="2537750"/>
            <a:ext cx="1948800" cy="384900"/>
          </a:xfrm>
          <a:prstGeom prst="rect">
            <a:avLst/>
          </a:prstGeom>
          <a:no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GB" sz="1300">
                <a:solidFill>
                  <a:schemeClr val="lt1"/>
                </a:solidFill>
                <a:latin typeface="Lato"/>
                <a:ea typeface="Lato"/>
                <a:cs typeface="Lato"/>
                <a:sym typeface="Lato"/>
              </a:rPr>
              <a:t>Y1, Y2 for customer  - 2</a:t>
            </a:r>
            <a:endParaRPr sz="1300">
              <a:solidFill>
                <a:schemeClr val="lt1"/>
              </a:solidFill>
              <a:latin typeface="Lato"/>
              <a:ea typeface="Lato"/>
              <a:cs typeface="Lato"/>
              <a:sym typeface="Lato"/>
            </a:endParaRPr>
          </a:p>
        </p:txBody>
      </p:sp>
      <p:sp>
        <p:nvSpPr>
          <p:cNvPr id="259" name="Google Shape;259;p19"/>
          <p:cNvSpPr txBox="1"/>
          <p:nvPr/>
        </p:nvSpPr>
        <p:spPr>
          <a:xfrm>
            <a:off x="6604950" y="3398775"/>
            <a:ext cx="1948800" cy="384900"/>
          </a:xfrm>
          <a:prstGeom prst="rect">
            <a:avLst/>
          </a:prstGeom>
          <a:no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GB" sz="1300">
                <a:solidFill>
                  <a:schemeClr val="lt1"/>
                </a:solidFill>
                <a:latin typeface="Lato"/>
                <a:ea typeface="Lato"/>
                <a:cs typeface="Lato"/>
                <a:sym typeface="Lato"/>
              </a:rPr>
              <a:t>Y1, Y2 for customer  - n</a:t>
            </a:r>
            <a:endParaRPr sz="1300">
              <a:solidFill>
                <a:schemeClr val="lt1"/>
              </a:solidFill>
              <a:latin typeface="Lato"/>
              <a:ea typeface="Lato"/>
              <a:cs typeface="Lato"/>
              <a:sym typeface="Lato"/>
            </a:endParaRPr>
          </a:p>
        </p:txBody>
      </p:sp>
      <p:cxnSp>
        <p:nvCxnSpPr>
          <p:cNvPr id="260" name="Google Shape;260;p19"/>
          <p:cNvCxnSpPr/>
          <p:nvPr/>
        </p:nvCxnSpPr>
        <p:spPr>
          <a:xfrm rot="-5400000" flipH="1">
            <a:off x="7356600" y="3146675"/>
            <a:ext cx="445500" cy="5700"/>
          </a:xfrm>
          <a:prstGeom prst="bentConnector3">
            <a:avLst>
              <a:gd name="adj1" fmla="val 50000"/>
            </a:avLst>
          </a:prstGeom>
          <a:noFill/>
          <a:ln w="28575" cap="flat" cmpd="sng">
            <a:solidFill>
              <a:schemeClr val="dk2"/>
            </a:solidFill>
            <a:prstDash val="dot"/>
            <a:round/>
            <a:headEnd type="none" w="med" len="med"/>
            <a:tailEnd type="none" w="med" len="med"/>
          </a:ln>
        </p:spPr>
      </p:cxnSp>
      <p:cxnSp>
        <p:nvCxnSpPr>
          <p:cNvPr id="261" name="Google Shape;261;p19"/>
          <p:cNvCxnSpPr>
            <a:endCxn id="257" idx="1"/>
          </p:cNvCxnSpPr>
          <p:nvPr/>
        </p:nvCxnSpPr>
        <p:spPr>
          <a:xfrm>
            <a:off x="5460750" y="815750"/>
            <a:ext cx="1144200" cy="1506600"/>
          </a:xfrm>
          <a:prstGeom prst="straightConnector1">
            <a:avLst/>
          </a:prstGeom>
          <a:noFill/>
          <a:ln w="19050" cap="flat" cmpd="sng">
            <a:solidFill>
              <a:schemeClr val="dk2"/>
            </a:solidFill>
            <a:prstDash val="solid"/>
            <a:round/>
            <a:headEnd type="none" w="med" len="med"/>
            <a:tailEnd type="triangle" w="med" len="med"/>
          </a:ln>
        </p:spPr>
      </p:cxnSp>
      <p:cxnSp>
        <p:nvCxnSpPr>
          <p:cNvPr id="262" name="Google Shape;262;p19"/>
          <p:cNvCxnSpPr>
            <a:endCxn id="258" idx="1"/>
          </p:cNvCxnSpPr>
          <p:nvPr/>
        </p:nvCxnSpPr>
        <p:spPr>
          <a:xfrm>
            <a:off x="5472150" y="2152700"/>
            <a:ext cx="1132800" cy="577500"/>
          </a:xfrm>
          <a:prstGeom prst="straightConnector1">
            <a:avLst/>
          </a:prstGeom>
          <a:noFill/>
          <a:ln w="19050" cap="flat" cmpd="sng">
            <a:solidFill>
              <a:schemeClr val="dk2"/>
            </a:solidFill>
            <a:prstDash val="solid"/>
            <a:round/>
            <a:headEnd type="none" w="med" len="med"/>
            <a:tailEnd type="triangle" w="med" len="med"/>
          </a:ln>
        </p:spPr>
      </p:cxnSp>
      <p:cxnSp>
        <p:nvCxnSpPr>
          <p:cNvPr id="263" name="Google Shape;263;p19"/>
          <p:cNvCxnSpPr>
            <a:endCxn id="259" idx="1"/>
          </p:cNvCxnSpPr>
          <p:nvPr/>
        </p:nvCxnSpPr>
        <p:spPr>
          <a:xfrm rot="10800000" flipH="1">
            <a:off x="5472150" y="3591225"/>
            <a:ext cx="1132800" cy="634500"/>
          </a:xfrm>
          <a:prstGeom prst="straightConnector1">
            <a:avLst/>
          </a:prstGeom>
          <a:noFill/>
          <a:ln w="19050" cap="flat" cmpd="sng">
            <a:solidFill>
              <a:schemeClr val="dk2"/>
            </a:solidFill>
            <a:prstDash val="solid"/>
            <a:round/>
            <a:headEnd type="none" w="med" len="med"/>
            <a:tailEnd type="triangle" w="med" len="med"/>
          </a:ln>
        </p:spPr>
      </p:cxnSp>
      <p:graphicFrame>
        <p:nvGraphicFramePr>
          <p:cNvPr id="264" name="Google Shape;264;p19"/>
          <p:cNvGraphicFramePr/>
          <p:nvPr/>
        </p:nvGraphicFramePr>
        <p:xfrm>
          <a:off x="5950825" y="101975"/>
          <a:ext cx="3120925" cy="1127670"/>
        </p:xfrm>
        <a:graphic>
          <a:graphicData uri="http://schemas.openxmlformats.org/drawingml/2006/table">
            <a:tbl>
              <a:tblPr>
                <a:noFill/>
                <a:tableStyleId>{4E11F17C-E16B-4E74-B298-B498D2832703}</a:tableStyleId>
              </a:tblPr>
              <a:tblGrid>
                <a:gridCol w="955025">
                  <a:extLst>
                    <a:ext uri="{9D8B030D-6E8A-4147-A177-3AD203B41FA5}">
                      <a16:colId xmlns:a16="http://schemas.microsoft.com/office/drawing/2014/main" val="20000"/>
                    </a:ext>
                  </a:extLst>
                </a:gridCol>
                <a:gridCol w="823250">
                  <a:extLst>
                    <a:ext uri="{9D8B030D-6E8A-4147-A177-3AD203B41FA5}">
                      <a16:colId xmlns:a16="http://schemas.microsoft.com/office/drawing/2014/main" val="20001"/>
                    </a:ext>
                  </a:extLst>
                </a:gridCol>
                <a:gridCol w="1342650">
                  <a:extLst>
                    <a:ext uri="{9D8B030D-6E8A-4147-A177-3AD203B41FA5}">
                      <a16:colId xmlns:a16="http://schemas.microsoft.com/office/drawing/2014/main" val="20002"/>
                    </a:ext>
                  </a:extLst>
                </a:gridCol>
              </a:tblGrid>
              <a:tr h="267725">
                <a:tc>
                  <a:txBody>
                    <a:bodyPr/>
                    <a:lstStyle/>
                    <a:p>
                      <a:pPr marL="0" lvl="0" indent="0" algn="l" rtl="0">
                        <a:spcBef>
                          <a:spcPts val="0"/>
                        </a:spcBef>
                        <a:spcAft>
                          <a:spcPts val="0"/>
                        </a:spcAft>
                        <a:buNone/>
                      </a:pPr>
                      <a:endParaRPr/>
                    </a:p>
                  </a:txBody>
                  <a:tcPr marL="91425" marR="91425" marT="91425" marB="91425">
                    <a:lnL w="28575" cap="flat" cmpd="sng">
                      <a:solidFill>
                        <a:srgbClr val="4A86E8">
                          <a:alpha val="0"/>
                        </a:srgbClr>
                      </a:solidFill>
                      <a:prstDash val="solid"/>
                      <a:round/>
                      <a:headEnd type="none" w="sm" len="sm"/>
                      <a:tailEnd type="none" w="sm" len="sm"/>
                    </a:lnL>
                    <a:lnR w="28575" cap="flat" cmpd="sng">
                      <a:solidFill>
                        <a:srgbClr val="4A86E8"/>
                      </a:solidFill>
                      <a:prstDash val="solid"/>
                      <a:round/>
                      <a:headEnd type="none" w="sm" len="sm"/>
                      <a:tailEnd type="none" w="sm" len="sm"/>
                    </a:lnR>
                    <a:lnT w="28575" cap="flat" cmpd="sng">
                      <a:solidFill>
                        <a:srgbClr val="4A86E8">
                          <a:alpha val="0"/>
                        </a:srgbClr>
                      </a:solidFill>
                      <a:prstDash val="solid"/>
                      <a:round/>
                      <a:headEnd type="none" w="sm" len="sm"/>
                      <a:tailEnd type="none" w="sm" len="sm"/>
                    </a:lnT>
                    <a:lnB w="28575" cap="flat" cmpd="sng">
                      <a:solidFill>
                        <a:srgbClr val="4A86E8"/>
                      </a:solidFill>
                      <a:prstDash val="solid"/>
                      <a:round/>
                      <a:headEnd type="none" w="sm" len="sm"/>
                      <a:tailEnd type="none" w="sm" len="sm"/>
                    </a:lnB>
                  </a:tcPr>
                </a:tc>
                <a:tc>
                  <a:txBody>
                    <a:bodyPr/>
                    <a:lstStyle/>
                    <a:p>
                      <a:pPr marL="0" lvl="0" indent="0" algn="ctr" rtl="0">
                        <a:spcBef>
                          <a:spcPts val="0"/>
                        </a:spcBef>
                        <a:spcAft>
                          <a:spcPts val="0"/>
                        </a:spcAft>
                        <a:buNone/>
                      </a:pPr>
                      <a:r>
                        <a:rPr lang="en-GB" sz="1100">
                          <a:solidFill>
                            <a:schemeClr val="lt1"/>
                          </a:solidFill>
                        </a:rPr>
                        <a:t>Rows</a:t>
                      </a:r>
                      <a:endParaRPr sz="1100">
                        <a:solidFill>
                          <a:schemeClr val="lt1"/>
                        </a:solidFill>
                      </a:endParaRPr>
                    </a:p>
                  </a:txBody>
                  <a:tcPr marL="91425" marR="91425" marT="91425" marB="91425">
                    <a:lnL w="28575" cap="flat" cmpd="sng">
                      <a:solidFill>
                        <a:srgbClr val="4A86E8"/>
                      </a:solidFill>
                      <a:prstDash val="solid"/>
                      <a:round/>
                      <a:headEnd type="none" w="sm" len="sm"/>
                      <a:tailEnd type="none" w="sm" len="sm"/>
                    </a:lnL>
                    <a:lnR w="28575" cap="flat" cmpd="sng">
                      <a:solidFill>
                        <a:srgbClr val="4A86E8"/>
                      </a:solidFill>
                      <a:prstDash val="solid"/>
                      <a:round/>
                      <a:headEnd type="none" w="sm" len="sm"/>
                      <a:tailEnd type="none" w="sm" len="sm"/>
                    </a:lnR>
                    <a:lnT w="28575" cap="flat" cmpd="sng">
                      <a:solidFill>
                        <a:srgbClr val="4A86E8">
                          <a:alpha val="0"/>
                        </a:srgbClr>
                      </a:solidFill>
                      <a:prstDash val="solid"/>
                      <a:round/>
                      <a:headEnd type="none" w="sm" len="sm"/>
                      <a:tailEnd type="none" w="sm" len="sm"/>
                    </a:lnT>
                    <a:lnB w="28575" cap="flat" cmpd="sng">
                      <a:solidFill>
                        <a:srgbClr val="4A86E8"/>
                      </a:solidFill>
                      <a:prstDash val="solid"/>
                      <a:round/>
                      <a:headEnd type="none" w="sm" len="sm"/>
                      <a:tailEnd type="none" w="sm" len="sm"/>
                    </a:lnB>
                  </a:tcPr>
                </a:tc>
                <a:tc>
                  <a:txBody>
                    <a:bodyPr/>
                    <a:lstStyle/>
                    <a:p>
                      <a:pPr marL="0" lvl="0" indent="0" algn="ctr" rtl="0">
                        <a:spcBef>
                          <a:spcPts val="0"/>
                        </a:spcBef>
                        <a:spcAft>
                          <a:spcPts val="0"/>
                        </a:spcAft>
                        <a:buNone/>
                      </a:pPr>
                      <a:r>
                        <a:rPr lang="en-GB" sz="1100">
                          <a:solidFill>
                            <a:schemeClr val="lt1"/>
                          </a:solidFill>
                        </a:rPr>
                        <a:t>Unique Customers</a:t>
                      </a:r>
                      <a:endParaRPr sz="1100">
                        <a:solidFill>
                          <a:schemeClr val="lt1"/>
                        </a:solidFill>
                      </a:endParaRPr>
                    </a:p>
                  </a:txBody>
                  <a:tcPr marL="91425" marR="91425" marT="91425" marB="91425">
                    <a:lnL w="28575" cap="flat" cmpd="sng">
                      <a:solidFill>
                        <a:srgbClr val="4A86E8"/>
                      </a:solidFill>
                      <a:prstDash val="solid"/>
                      <a:round/>
                      <a:headEnd type="none" w="sm" len="sm"/>
                      <a:tailEnd type="none" w="sm" len="sm"/>
                    </a:lnL>
                    <a:lnR w="28575" cap="flat" cmpd="sng">
                      <a:solidFill>
                        <a:srgbClr val="4A86E8">
                          <a:alpha val="0"/>
                        </a:srgbClr>
                      </a:solidFill>
                      <a:prstDash val="solid"/>
                      <a:round/>
                      <a:headEnd type="none" w="sm" len="sm"/>
                      <a:tailEnd type="none" w="sm" len="sm"/>
                    </a:lnR>
                    <a:lnT w="28575" cap="flat" cmpd="sng">
                      <a:solidFill>
                        <a:srgbClr val="4A86E8">
                          <a:alpha val="0"/>
                        </a:srgbClr>
                      </a:solidFill>
                      <a:prstDash val="solid"/>
                      <a:round/>
                      <a:headEnd type="none" w="sm" len="sm"/>
                      <a:tailEnd type="none" w="sm" len="sm"/>
                    </a:lnT>
                    <a:lnB w="28575" cap="flat" cmpd="sng">
                      <a:solidFill>
                        <a:srgbClr val="4A86E8"/>
                      </a:solidFill>
                      <a:prstDash val="solid"/>
                      <a:round/>
                      <a:headEnd type="none" w="sm" len="sm"/>
                      <a:tailEnd type="none" w="sm" len="sm"/>
                    </a:lnB>
                  </a:tcPr>
                </a:tc>
                <a:extLst>
                  <a:ext uri="{0D108BD9-81ED-4DB2-BD59-A6C34878D82A}">
                    <a16:rowId xmlns:a16="http://schemas.microsoft.com/office/drawing/2014/main" val="10000"/>
                  </a:ext>
                </a:extLst>
              </a:tr>
              <a:tr h="247125">
                <a:tc>
                  <a:txBody>
                    <a:bodyPr/>
                    <a:lstStyle/>
                    <a:p>
                      <a:pPr marL="0" lvl="0" indent="0" algn="ctr" rtl="0">
                        <a:spcBef>
                          <a:spcPts val="0"/>
                        </a:spcBef>
                        <a:spcAft>
                          <a:spcPts val="0"/>
                        </a:spcAft>
                        <a:buNone/>
                      </a:pPr>
                      <a:r>
                        <a:rPr lang="en-GB" sz="1200">
                          <a:solidFill>
                            <a:schemeClr val="lt1"/>
                          </a:solidFill>
                        </a:rPr>
                        <a:t>Train</a:t>
                      </a:r>
                      <a:endParaRPr sz="1200">
                        <a:solidFill>
                          <a:schemeClr val="lt1"/>
                        </a:solidFill>
                      </a:endParaRPr>
                    </a:p>
                  </a:txBody>
                  <a:tcPr marL="91425" marR="91425" marT="91425" marB="91425">
                    <a:lnL w="19050" cap="flat" cmpd="sng">
                      <a:solidFill>
                        <a:srgbClr val="93C47D">
                          <a:alpha val="0"/>
                        </a:srgbClr>
                      </a:solidFill>
                      <a:prstDash val="solid"/>
                      <a:round/>
                      <a:headEnd type="none" w="sm" len="sm"/>
                      <a:tailEnd type="none" w="sm" len="sm"/>
                    </a:lnL>
                    <a:lnR w="19050" cap="flat" cmpd="sng">
                      <a:solidFill>
                        <a:srgbClr val="93C47D"/>
                      </a:solidFill>
                      <a:prstDash val="solid"/>
                      <a:round/>
                      <a:headEnd type="none" w="sm" len="sm"/>
                      <a:tailEnd type="none" w="sm" len="sm"/>
                    </a:lnR>
                    <a:lnT w="28575" cap="flat" cmpd="sng">
                      <a:solidFill>
                        <a:srgbClr val="4A86E8"/>
                      </a:solidFill>
                      <a:prstDash val="solid"/>
                      <a:round/>
                      <a:headEnd type="none" w="sm" len="sm"/>
                      <a:tailEnd type="none" w="sm" len="sm"/>
                    </a:lnT>
                    <a:lnB w="19050" cap="flat" cmpd="sng">
                      <a:solidFill>
                        <a:srgbClr val="93C47D"/>
                      </a:solidFill>
                      <a:prstDash val="solid"/>
                      <a:round/>
                      <a:headEnd type="none" w="sm" len="sm"/>
                      <a:tailEnd type="none" w="sm" len="sm"/>
                    </a:lnB>
                  </a:tcPr>
                </a:tc>
                <a:tc>
                  <a:txBody>
                    <a:bodyPr/>
                    <a:lstStyle/>
                    <a:p>
                      <a:pPr marL="0" lvl="0" indent="0" algn="ctr" rtl="0">
                        <a:spcBef>
                          <a:spcPts val="0"/>
                        </a:spcBef>
                        <a:spcAft>
                          <a:spcPts val="0"/>
                        </a:spcAft>
                        <a:buNone/>
                      </a:pPr>
                      <a:r>
                        <a:rPr lang="en-GB" sz="1200" dirty="0">
                          <a:solidFill>
                            <a:schemeClr val="lt1"/>
                          </a:solidFill>
                        </a:rPr>
                        <a:t>1246837</a:t>
                      </a:r>
                      <a:endParaRPr sz="1200" dirty="0">
                        <a:solidFill>
                          <a:schemeClr val="lt1"/>
                        </a:solidFill>
                      </a:endParaRPr>
                    </a:p>
                  </a:txBody>
                  <a:tcPr marL="91425" marR="91425" marT="91425" marB="91425">
                    <a:lnL w="19050" cap="flat" cmpd="sng">
                      <a:solidFill>
                        <a:srgbClr val="93C47D"/>
                      </a:solidFill>
                      <a:prstDash val="solid"/>
                      <a:round/>
                      <a:headEnd type="none" w="sm" len="sm"/>
                      <a:tailEnd type="none" w="sm" len="sm"/>
                    </a:lnL>
                    <a:lnR w="19050" cap="flat" cmpd="sng">
                      <a:solidFill>
                        <a:srgbClr val="93C47D"/>
                      </a:solidFill>
                      <a:prstDash val="solid"/>
                      <a:round/>
                      <a:headEnd type="none" w="sm" len="sm"/>
                      <a:tailEnd type="none" w="sm" len="sm"/>
                    </a:lnR>
                    <a:lnT w="28575" cap="flat" cmpd="sng">
                      <a:solidFill>
                        <a:srgbClr val="4A86E8"/>
                      </a:solidFill>
                      <a:prstDash val="solid"/>
                      <a:round/>
                      <a:headEnd type="none" w="sm" len="sm"/>
                      <a:tailEnd type="none" w="sm" len="sm"/>
                    </a:lnT>
                    <a:lnB w="19050" cap="flat" cmpd="sng">
                      <a:solidFill>
                        <a:srgbClr val="93C47D"/>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lt1"/>
                          </a:solidFill>
                        </a:rPr>
                        <a:t>96298</a:t>
                      </a:r>
                      <a:endParaRPr sz="1200">
                        <a:solidFill>
                          <a:schemeClr val="lt1"/>
                        </a:solidFill>
                      </a:endParaRPr>
                    </a:p>
                  </a:txBody>
                  <a:tcPr marL="91425" marR="91425" marT="91425" marB="91425">
                    <a:lnL w="19050" cap="flat" cmpd="sng">
                      <a:solidFill>
                        <a:srgbClr val="93C47D"/>
                      </a:solidFill>
                      <a:prstDash val="solid"/>
                      <a:round/>
                      <a:headEnd type="none" w="sm" len="sm"/>
                      <a:tailEnd type="none" w="sm" len="sm"/>
                    </a:lnL>
                    <a:lnR w="19050" cap="flat" cmpd="sng">
                      <a:solidFill>
                        <a:srgbClr val="93C47D">
                          <a:alpha val="0"/>
                        </a:srgbClr>
                      </a:solidFill>
                      <a:prstDash val="solid"/>
                      <a:round/>
                      <a:headEnd type="none" w="sm" len="sm"/>
                      <a:tailEnd type="none" w="sm" len="sm"/>
                    </a:lnR>
                    <a:lnT w="28575" cap="flat" cmpd="sng">
                      <a:solidFill>
                        <a:srgbClr val="4A86E8"/>
                      </a:solidFill>
                      <a:prstDash val="solid"/>
                      <a:round/>
                      <a:headEnd type="none" w="sm" len="sm"/>
                      <a:tailEnd type="none" w="sm" len="sm"/>
                    </a:lnT>
                    <a:lnB w="19050" cap="flat" cmpd="sng">
                      <a:solidFill>
                        <a:srgbClr val="93C47D"/>
                      </a:solidFill>
                      <a:prstDash val="solid"/>
                      <a:round/>
                      <a:headEnd type="none" w="sm" len="sm"/>
                      <a:tailEnd type="none" w="sm" len="sm"/>
                    </a:lnB>
                  </a:tcPr>
                </a:tc>
                <a:extLst>
                  <a:ext uri="{0D108BD9-81ED-4DB2-BD59-A6C34878D82A}">
                    <a16:rowId xmlns:a16="http://schemas.microsoft.com/office/drawing/2014/main" val="10001"/>
                  </a:ext>
                </a:extLst>
              </a:tr>
              <a:tr h="247125">
                <a:tc>
                  <a:txBody>
                    <a:bodyPr/>
                    <a:lstStyle/>
                    <a:p>
                      <a:pPr marL="0" lvl="0" indent="0" algn="ctr" rtl="0">
                        <a:spcBef>
                          <a:spcPts val="0"/>
                        </a:spcBef>
                        <a:spcAft>
                          <a:spcPts val="0"/>
                        </a:spcAft>
                        <a:buNone/>
                      </a:pPr>
                      <a:r>
                        <a:rPr lang="en-GB" sz="1200">
                          <a:solidFill>
                            <a:schemeClr val="lt1"/>
                          </a:solidFill>
                        </a:rPr>
                        <a:t>Test</a:t>
                      </a:r>
                      <a:endParaRPr/>
                    </a:p>
                  </a:txBody>
                  <a:tcPr marL="91425" marR="91425" marT="91425" marB="91425">
                    <a:lnL w="19050" cap="flat" cmpd="sng">
                      <a:solidFill>
                        <a:srgbClr val="93C47D">
                          <a:alpha val="0"/>
                        </a:srgbClr>
                      </a:solidFill>
                      <a:prstDash val="solid"/>
                      <a:round/>
                      <a:headEnd type="none" w="sm" len="sm"/>
                      <a:tailEnd type="none" w="sm" len="sm"/>
                    </a:lnL>
                    <a:lnR w="19050" cap="flat" cmpd="sng">
                      <a:solidFill>
                        <a:srgbClr val="93C47D"/>
                      </a:solidFill>
                      <a:prstDash val="solid"/>
                      <a:round/>
                      <a:headEnd type="none" w="sm" len="sm"/>
                      <a:tailEnd type="none" w="sm" len="sm"/>
                    </a:lnR>
                    <a:lnT w="19050" cap="flat" cmpd="sng">
                      <a:solidFill>
                        <a:srgbClr val="93C47D"/>
                      </a:solidFill>
                      <a:prstDash val="solid"/>
                      <a:round/>
                      <a:headEnd type="none" w="sm" len="sm"/>
                      <a:tailEnd type="none" w="sm" len="sm"/>
                    </a:lnT>
                    <a:lnB w="19050" cap="flat" cmpd="sng">
                      <a:solidFill>
                        <a:srgbClr val="93C47D">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chemeClr val="lt1"/>
                          </a:solidFill>
                        </a:rPr>
                        <a:t>979059</a:t>
                      </a:r>
                      <a:endParaRPr sz="1200">
                        <a:solidFill>
                          <a:schemeClr val="lt1"/>
                        </a:solidFill>
                      </a:endParaRPr>
                    </a:p>
                  </a:txBody>
                  <a:tcPr marL="91425" marR="91425" marT="91425" marB="91425">
                    <a:lnL w="19050" cap="flat" cmpd="sng">
                      <a:solidFill>
                        <a:srgbClr val="93C47D"/>
                      </a:solidFill>
                      <a:prstDash val="solid"/>
                      <a:round/>
                      <a:headEnd type="none" w="sm" len="sm"/>
                      <a:tailEnd type="none" w="sm" len="sm"/>
                    </a:lnL>
                    <a:lnR w="19050" cap="flat" cmpd="sng">
                      <a:solidFill>
                        <a:srgbClr val="93C47D"/>
                      </a:solidFill>
                      <a:prstDash val="solid"/>
                      <a:round/>
                      <a:headEnd type="none" w="sm" len="sm"/>
                      <a:tailEnd type="none" w="sm" len="sm"/>
                    </a:lnR>
                    <a:lnT w="19050" cap="flat" cmpd="sng">
                      <a:solidFill>
                        <a:srgbClr val="93C47D"/>
                      </a:solidFill>
                      <a:prstDash val="solid"/>
                      <a:round/>
                      <a:headEnd type="none" w="sm" len="sm"/>
                      <a:tailEnd type="none" w="sm" len="sm"/>
                    </a:lnT>
                    <a:lnB w="19050" cap="flat" cmpd="sng">
                      <a:solidFill>
                        <a:srgbClr val="93C47D">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200" dirty="0">
                          <a:solidFill>
                            <a:schemeClr val="lt1"/>
                          </a:solidFill>
                        </a:rPr>
                        <a:t>65242</a:t>
                      </a:r>
                      <a:endParaRPr sz="1200" dirty="0">
                        <a:solidFill>
                          <a:schemeClr val="lt1"/>
                        </a:solidFill>
                      </a:endParaRPr>
                    </a:p>
                  </a:txBody>
                  <a:tcPr marL="91425" marR="91425" marT="91425" marB="91425">
                    <a:lnL w="19050" cap="flat" cmpd="sng">
                      <a:solidFill>
                        <a:srgbClr val="93C47D"/>
                      </a:solidFill>
                      <a:prstDash val="solid"/>
                      <a:round/>
                      <a:headEnd type="none" w="sm" len="sm"/>
                      <a:tailEnd type="none" w="sm" len="sm"/>
                    </a:lnL>
                    <a:lnR w="19050" cap="flat" cmpd="sng">
                      <a:solidFill>
                        <a:srgbClr val="93C47D">
                          <a:alpha val="0"/>
                        </a:srgbClr>
                      </a:solidFill>
                      <a:prstDash val="solid"/>
                      <a:round/>
                      <a:headEnd type="none" w="sm" len="sm"/>
                      <a:tailEnd type="none" w="sm" len="sm"/>
                    </a:lnR>
                    <a:lnT w="19050" cap="flat" cmpd="sng">
                      <a:solidFill>
                        <a:srgbClr val="93C47D"/>
                      </a:solidFill>
                      <a:prstDash val="solid"/>
                      <a:round/>
                      <a:headEnd type="none" w="sm" len="sm"/>
                      <a:tailEnd type="none" w="sm" len="sm"/>
                    </a:lnT>
                    <a:lnB w="19050" cap="flat" cmpd="sng">
                      <a:solidFill>
                        <a:srgbClr val="93C47D">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265" name="Google Shape;265;p19"/>
          <p:cNvSpPr txBox="1"/>
          <p:nvPr/>
        </p:nvSpPr>
        <p:spPr>
          <a:xfrm>
            <a:off x="929025" y="4748575"/>
            <a:ext cx="65256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i="1">
                <a:solidFill>
                  <a:schemeClr val="dk2"/>
                </a:solidFill>
                <a:latin typeface="Lato"/>
                <a:ea typeface="Lato"/>
                <a:cs typeface="Lato"/>
                <a:sym typeface="Lato"/>
              </a:rPr>
              <a:t>Visual representation of customer data with few basic stats</a:t>
            </a:r>
            <a:endParaRPr sz="1200" i="1">
              <a:solidFill>
                <a:schemeClr val="dk2"/>
              </a:solidFill>
              <a:latin typeface="Lato"/>
              <a:ea typeface="Lato"/>
              <a:cs typeface="Lato"/>
              <a:sym typeface="Lato"/>
            </a:endParaRPr>
          </a:p>
        </p:txBody>
      </p:sp>
      <p:sp>
        <p:nvSpPr>
          <p:cNvPr id="267" name="Google Shape;267;p19"/>
          <p:cNvSpPr txBox="1"/>
          <p:nvPr/>
        </p:nvSpPr>
        <p:spPr>
          <a:xfrm>
            <a:off x="5392850" y="1349924"/>
            <a:ext cx="996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a:solidFill>
                  <a:schemeClr val="lt1"/>
                </a:solidFill>
                <a:latin typeface="Lato"/>
                <a:ea typeface="Lato"/>
                <a:cs typeface="Lato"/>
                <a:sym typeface="Lato"/>
              </a:rPr>
              <a:t>m</a:t>
            </a:r>
            <a:r>
              <a:rPr lang="en-GB" sz="1100" baseline="-25000">
                <a:solidFill>
                  <a:schemeClr val="lt1"/>
                </a:solidFill>
                <a:latin typeface="Lato"/>
                <a:ea typeface="Lato"/>
                <a:cs typeface="Lato"/>
                <a:sym typeface="Lato"/>
              </a:rPr>
              <a:t>1  </a:t>
            </a:r>
            <a:r>
              <a:rPr lang="en-GB" sz="1100">
                <a:solidFill>
                  <a:schemeClr val="lt1"/>
                </a:solidFill>
                <a:latin typeface="Lato"/>
                <a:ea typeface="Lato"/>
                <a:cs typeface="Lato"/>
                <a:sym typeface="Lato"/>
              </a:rPr>
              <a:t>x 22</a:t>
            </a:r>
            <a:endParaRPr sz="1100">
              <a:solidFill>
                <a:schemeClr val="lt1"/>
              </a:solidFill>
              <a:latin typeface="Lato"/>
              <a:ea typeface="Lato"/>
              <a:cs typeface="Lato"/>
              <a:sym typeface="Lato"/>
            </a:endParaRPr>
          </a:p>
        </p:txBody>
      </p:sp>
      <p:sp>
        <p:nvSpPr>
          <p:cNvPr id="268" name="Google Shape;268;p19"/>
          <p:cNvSpPr txBox="1"/>
          <p:nvPr/>
        </p:nvSpPr>
        <p:spPr>
          <a:xfrm>
            <a:off x="5402226" y="2604554"/>
            <a:ext cx="996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dirty="0">
                <a:solidFill>
                  <a:schemeClr val="lt1"/>
                </a:solidFill>
                <a:latin typeface="Lato"/>
                <a:ea typeface="Lato"/>
                <a:cs typeface="Lato"/>
                <a:sym typeface="Lato"/>
              </a:rPr>
              <a:t>m</a:t>
            </a:r>
            <a:r>
              <a:rPr lang="en-GB" sz="1100" baseline="-25000" dirty="0">
                <a:solidFill>
                  <a:schemeClr val="lt1"/>
                </a:solidFill>
                <a:latin typeface="Lato"/>
                <a:ea typeface="Lato"/>
                <a:cs typeface="Lato"/>
                <a:sym typeface="Lato"/>
              </a:rPr>
              <a:t>2  </a:t>
            </a:r>
            <a:r>
              <a:rPr lang="en-GB" sz="1100" dirty="0">
                <a:solidFill>
                  <a:schemeClr val="lt1"/>
                </a:solidFill>
                <a:latin typeface="Lato"/>
                <a:ea typeface="Lato"/>
                <a:cs typeface="Lato"/>
                <a:sym typeface="Lato"/>
              </a:rPr>
              <a:t>x 22</a:t>
            </a:r>
            <a:endParaRPr sz="1100" dirty="0">
              <a:solidFill>
                <a:schemeClr val="lt1"/>
              </a:solidFill>
              <a:latin typeface="Lato"/>
              <a:ea typeface="Lato"/>
              <a:cs typeface="Lato"/>
              <a:sym typeface="Lato"/>
            </a:endParaRPr>
          </a:p>
        </p:txBody>
      </p:sp>
      <p:sp>
        <p:nvSpPr>
          <p:cNvPr id="269" name="Google Shape;269;p19"/>
          <p:cNvSpPr txBox="1"/>
          <p:nvPr/>
        </p:nvSpPr>
        <p:spPr>
          <a:xfrm>
            <a:off x="5392850" y="4552926"/>
            <a:ext cx="996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dirty="0" err="1">
                <a:solidFill>
                  <a:schemeClr val="lt1"/>
                </a:solidFill>
                <a:latin typeface="Lato"/>
                <a:ea typeface="Lato"/>
                <a:cs typeface="Lato"/>
                <a:sym typeface="Lato"/>
              </a:rPr>
              <a:t>m</a:t>
            </a:r>
            <a:r>
              <a:rPr lang="en-GB" sz="1100" baseline="-25000" dirty="0" err="1">
                <a:solidFill>
                  <a:schemeClr val="lt1"/>
                </a:solidFill>
                <a:latin typeface="Lato"/>
                <a:ea typeface="Lato"/>
                <a:cs typeface="Lato"/>
                <a:sym typeface="Lato"/>
              </a:rPr>
              <a:t>n</a:t>
            </a:r>
            <a:r>
              <a:rPr lang="en-GB" sz="1100" baseline="-25000" dirty="0">
                <a:solidFill>
                  <a:schemeClr val="lt1"/>
                </a:solidFill>
                <a:latin typeface="Lato"/>
                <a:ea typeface="Lato"/>
                <a:cs typeface="Lato"/>
                <a:sym typeface="Lato"/>
              </a:rPr>
              <a:t>  </a:t>
            </a:r>
            <a:r>
              <a:rPr lang="en-GB" sz="1100" dirty="0">
                <a:solidFill>
                  <a:schemeClr val="lt1"/>
                </a:solidFill>
                <a:latin typeface="Lato"/>
                <a:ea typeface="Lato"/>
                <a:cs typeface="Lato"/>
                <a:sym typeface="Lato"/>
              </a:rPr>
              <a:t>x 22</a:t>
            </a:r>
            <a:endParaRPr sz="1100" dirty="0">
              <a:solidFill>
                <a:schemeClr val="lt1"/>
              </a:solidFill>
              <a:latin typeface="Lato"/>
              <a:ea typeface="Lato"/>
              <a:cs typeface="Lato"/>
              <a:sym typeface="Lato"/>
            </a:endParaRPr>
          </a:p>
        </p:txBody>
      </p:sp>
      <p:sp>
        <p:nvSpPr>
          <p:cNvPr id="270" name="Google Shape;270;p19"/>
          <p:cNvSpPr txBox="1"/>
          <p:nvPr/>
        </p:nvSpPr>
        <p:spPr>
          <a:xfrm>
            <a:off x="5950838" y="4748575"/>
            <a:ext cx="3120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chemeClr val="lt1"/>
                </a:solidFill>
                <a:latin typeface="Lato"/>
                <a:ea typeface="Lato"/>
                <a:cs typeface="Lato"/>
                <a:sym typeface="Lato"/>
              </a:rPr>
              <a:t> </a:t>
            </a:r>
            <a:r>
              <a:rPr lang="en-GB" sz="1200" i="1">
                <a:solidFill>
                  <a:schemeClr val="lt1"/>
                </a:solidFill>
                <a:latin typeface="Lato"/>
                <a:ea typeface="Lato"/>
                <a:cs typeface="Lato"/>
                <a:sym typeface="Lato"/>
              </a:rPr>
              <a:t>m</a:t>
            </a:r>
            <a:r>
              <a:rPr lang="en-GB" sz="1200" i="1" baseline="-25000">
                <a:solidFill>
                  <a:schemeClr val="lt1"/>
                </a:solidFill>
                <a:latin typeface="Lato"/>
                <a:ea typeface="Lato"/>
                <a:cs typeface="Lato"/>
                <a:sym typeface="Lato"/>
              </a:rPr>
              <a:t>i</a:t>
            </a:r>
            <a:r>
              <a:rPr lang="en-GB" sz="1200" baseline="-25000">
                <a:solidFill>
                  <a:schemeClr val="lt1"/>
                </a:solidFill>
                <a:latin typeface="Lato"/>
                <a:ea typeface="Lato"/>
                <a:cs typeface="Lato"/>
                <a:sym typeface="Lato"/>
              </a:rPr>
              <a:t> </a:t>
            </a:r>
            <a:r>
              <a:rPr lang="en-GB" sz="1200" i="1">
                <a:solidFill>
                  <a:schemeClr val="lt1"/>
                </a:solidFill>
                <a:latin typeface="Lato"/>
                <a:ea typeface="Lato"/>
                <a:cs typeface="Lato"/>
                <a:sym typeface="Lato"/>
              </a:rPr>
              <a:t>=</a:t>
            </a:r>
            <a:r>
              <a:rPr lang="en-GB" sz="1200" i="1">
                <a:solidFill>
                  <a:srgbClr val="CACACA"/>
                </a:solidFill>
                <a:latin typeface="Lato"/>
                <a:ea typeface="Lato"/>
                <a:cs typeface="Lato"/>
                <a:sym typeface="Lato"/>
              </a:rPr>
              <a:t> Number of sequence entries for customer i</a:t>
            </a:r>
            <a:r>
              <a:rPr lang="en-GB" sz="1200" i="1" baseline="-25000">
                <a:solidFill>
                  <a:srgbClr val="CACACA"/>
                </a:solidFill>
                <a:latin typeface="Lato"/>
                <a:ea typeface="Lato"/>
                <a:cs typeface="Lato"/>
                <a:sym typeface="Lato"/>
              </a:rPr>
              <a:t> </a:t>
            </a:r>
            <a:endParaRPr sz="1200" i="1" baseline="-25000">
              <a:solidFill>
                <a:srgbClr val="CACACA"/>
              </a:solidFill>
              <a:latin typeface="Lato"/>
              <a:ea typeface="Lato"/>
              <a:cs typeface="Lato"/>
              <a:sym typeface="Lato"/>
            </a:endParaRPr>
          </a:p>
        </p:txBody>
      </p:sp>
      <p:pic>
        <p:nvPicPr>
          <p:cNvPr id="2" name="For slide-3">
            <a:hlinkClick r:id="" action="ppaction://media"/>
            <a:extLst>
              <a:ext uri="{FF2B5EF4-FFF2-40B4-BE49-F238E27FC236}">
                <a16:creationId xmlns:a16="http://schemas.microsoft.com/office/drawing/2014/main" id="{855C0C73-1C61-42B2-84F5-413BC24A20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70127" y="101975"/>
            <a:ext cx="265246" cy="26524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1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0"/>
          <p:cNvSpPr txBox="1"/>
          <p:nvPr/>
        </p:nvSpPr>
        <p:spPr>
          <a:xfrm>
            <a:off x="1309200" y="305900"/>
            <a:ext cx="66552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600">
                <a:solidFill>
                  <a:schemeClr val="lt1"/>
                </a:solidFill>
                <a:latin typeface="Lato"/>
                <a:ea typeface="Lato"/>
                <a:cs typeface="Lato"/>
                <a:sym typeface="Lato"/>
              </a:rPr>
              <a:t>Prediction Pipeline</a:t>
            </a:r>
            <a:endParaRPr sz="2600">
              <a:solidFill>
                <a:schemeClr val="lt1"/>
              </a:solidFill>
              <a:latin typeface="Lato"/>
              <a:ea typeface="Lato"/>
              <a:cs typeface="Lato"/>
              <a:sym typeface="Lato"/>
            </a:endParaRPr>
          </a:p>
        </p:txBody>
      </p:sp>
      <p:sp>
        <p:nvSpPr>
          <p:cNvPr id="276" name="Google Shape;276;p20"/>
          <p:cNvSpPr txBox="1"/>
          <p:nvPr/>
        </p:nvSpPr>
        <p:spPr>
          <a:xfrm>
            <a:off x="509800" y="1835350"/>
            <a:ext cx="1212300" cy="400200"/>
          </a:xfrm>
          <a:prstGeom prst="rect">
            <a:avLst/>
          </a:prstGeom>
          <a:noFill/>
          <a:ln w="9525" cap="flat" cmpd="sng">
            <a:solidFill>
              <a:srgbClr val="4A86E8"/>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Customer - i</a:t>
            </a:r>
            <a:endParaRPr>
              <a:solidFill>
                <a:schemeClr val="lt1"/>
              </a:solidFill>
              <a:latin typeface="Lato"/>
              <a:ea typeface="Lato"/>
              <a:cs typeface="Lato"/>
              <a:sym typeface="Lato"/>
            </a:endParaRPr>
          </a:p>
        </p:txBody>
      </p:sp>
      <p:graphicFrame>
        <p:nvGraphicFramePr>
          <p:cNvPr id="277" name="Google Shape;277;p20"/>
          <p:cNvGraphicFramePr/>
          <p:nvPr/>
        </p:nvGraphicFramePr>
        <p:xfrm>
          <a:off x="2247350" y="1458913"/>
          <a:ext cx="1531400" cy="1188630"/>
        </p:xfrm>
        <a:graphic>
          <a:graphicData uri="http://schemas.openxmlformats.org/drawingml/2006/table">
            <a:tbl>
              <a:tblPr>
                <a:noFill/>
                <a:tableStyleId>{4E11F17C-E16B-4E74-B298-B498D2832703}</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tblGrid>
              <a:tr h="3021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021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02100">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endParaRPr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278" name="Google Shape;278;p20"/>
          <p:cNvSpPr/>
          <p:nvPr/>
        </p:nvSpPr>
        <p:spPr>
          <a:xfrm>
            <a:off x="4950900" y="1472800"/>
            <a:ext cx="1472700" cy="1098900"/>
          </a:xfrm>
          <a:prstGeom prst="rect">
            <a:avLst/>
          </a:prstGeom>
          <a:no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rPr>
              <a:t>Feature Engine</a:t>
            </a:r>
            <a:endParaRPr>
              <a:solidFill>
                <a:schemeClr val="lt1"/>
              </a:solidFill>
            </a:endParaRPr>
          </a:p>
        </p:txBody>
      </p:sp>
      <p:graphicFrame>
        <p:nvGraphicFramePr>
          <p:cNvPr id="279" name="Google Shape;279;p20"/>
          <p:cNvGraphicFramePr/>
          <p:nvPr/>
        </p:nvGraphicFramePr>
        <p:xfrm>
          <a:off x="7183600" y="1831750"/>
          <a:ext cx="1772600" cy="396210"/>
        </p:xfrm>
        <a:graphic>
          <a:graphicData uri="http://schemas.openxmlformats.org/drawingml/2006/table">
            <a:tbl>
              <a:tblPr>
                <a:noFill/>
                <a:tableStyleId>{4E11F17C-E16B-4E74-B298-B498D2832703}</a:tableStyleId>
              </a:tblPr>
              <a:tblGrid>
                <a:gridCol w="443150">
                  <a:extLst>
                    <a:ext uri="{9D8B030D-6E8A-4147-A177-3AD203B41FA5}">
                      <a16:colId xmlns:a16="http://schemas.microsoft.com/office/drawing/2014/main" val="20000"/>
                    </a:ext>
                  </a:extLst>
                </a:gridCol>
                <a:gridCol w="443150">
                  <a:extLst>
                    <a:ext uri="{9D8B030D-6E8A-4147-A177-3AD203B41FA5}">
                      <a16:colId xmlns:a16="http://schemas.microsoft.com/office/drawing/2014/main" val="20001"/>
                    </a:ext>
                  </a:extLst>
                </a:gridCol>
                <a:gridCol w="443150">
                  <a:extLst>
                    <a:ext uri="{9D8B030D-6E8A-4147-A177-3AD203B41FA5}">
                      <a16:colId xmlns:a16="http://schemas.microsoft.com/office/drawing/2014/main" val="20002"/>
                    </a:ext>
                  </a:extLst>
                </a:gridCol>
                <a:gridCol w="4431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0"/>
                  </a:ext>
                </a:extLst>
              </a:tr>
            </a:tbl>
          </a:graphicData>
        </a:graphic>
      </p:graphicFrame>
      <p:sp>
        <p:nvSpPr>
          <p:cNvPr id="280" name="Google Shape;280;p20"/>
          <p:cNvSpPr txBox="1"/>
          <p:nvPr/>
        </p:nvSpPr>
        <p:spPr>
          <a:xfrm>
            <a:off x="2247300" y="1030975"/>
            <a:ext cx="15315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200">
                <a:solidFill>
                  <a:schemeClr val="lt1"/>
                </a:solidFill>
                <a:latin typeface="Lato"/>
                <a:ea typeface="Lato"/>
                <a:cs typeface="Lato"/>
                <a:sym typeface="Lato"/>
              </a:rPr>
              <a:t>22 Features</a:t>
            </a:r>
            <a:endParaRPr sz="1200">
              <a:solidFill>
                <a:schemeClr val="lt1"/>
              </a:solidFill>
              <a:latin typeface="Lato"/>
              <a:ea typeface="Lato"/>
              <a:cs typeface="Lato"/>
              <a:sym typeface="Lato"/>
            </a:endParaRPr>
          </a:p>
        </p:txBody>
      </p:sp>
      <p:sp>
        <p:nvSpPr>
          <p:cNvPr id="281" name="Google Shape;281;p20"/>
          <p:cNvSpPr txBox="1"/>
          <p:nvPr/>
        </p:nvSpPr>
        <p:spPr>
          <a:xfrm>
            <a:off x="7276850" y="1400275"/>
            <a:ext cx="15861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chemeClr val="lt1"/>
                </a:solidFill>
                <a:latin typeface="Lato"/>
                <a:ea typeface="Lato"/>
                <a:cs typeface="Lato"/>
                <a:sym typeface="Lato"/>
              </a:rPr>
              <a:t>Aggregated Features</a:t>
            </a:r>
            <a:endParaRPr sz="1200">
              <a:solidFill>
                <a:schemeClr val="lt1"/>
              </a:solidFill>
              <a:latin typeface="Lato"/>
              <a:ea typeface="Lato"/>
              <a:cs typeface="Lato"/>
              <a:sym typeface="Lato"/>
            </a:endParaRPr>
          </a:p>
        </p:txBody>
      </p:sp>
      <p:sp>
        <p:nvSpPr>
          <p:cNvPr id="282" name="Google Shape;282;p20"/>
          <p:cNvSpPr/>
          <p:nvPr/>
        </p:nvSpPr>
        <p:spPr>
          <a:xfrm>
            <a:off x="7409350" y="3693350"/>
            <a:ext cx="1472700" cy="725100"/>
          </a:xfrm>
          <a:prstGeom prst="rect">
            <a:avLst/>
          </a:prstGeom>
          <a:no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lt1"/>
                </a:solidFill>
              </a:rPr>
              <a:t>Model</a:t>
            </a:r>
            <a:endParaRPr>
              <a:solidFill>
                <a:schemeClr val="lt1"/>
              </a:solidFill>
            </a:endParaRPr>
          </a:p>
        </p:txBody>
      </p:sp>
      <p:graphicFrame>
        <p:nvGraphicFramePr>
          <p:cNvPr id="283" name="Google Shape;283;p20"/>
          <p:cNvGraphicFramePr/>
          <p:nvPr/>
        </p:nvGraphicFramePr>
        <p:xfrm>
          <a:off x="5081100" y="3857800"/>
          <a:ext cx="1212300" cy="396210"/>
        </p:xfrm>
        <a:graphic>
          <a:graphicData uri="http://schemas.openxmlformats.org/drawingml/2006/table">
            <a:tbl>
              <a:tblPr>
                <a:noFill/>
                <a:tableStyleId>{4E11F17C-E16B-4E74-B298-B498D2832703}</a:tableStyleId>
              </a:tblPr>
              <a:tblGrid>
                <a:gridCol w="606150">
                  <a:extLst>
                    <a:ext uri="{9D8B030D-6E8A-4147-A177-3AD203B41FA5}">
                      <a16:colId xmlns:a16="http://schemas.microsoft.com/office/drawing/2014/main" val="20000"/>
                    </a:ext>
                  </a:extLst>
                </a:gridCol>
                <a:gridCol w="606150">
                  <a:extLst>
                    <a:ext uri="{9D8B030D-6E8A-4147-A177-3AD203B41FA5}">
                      <a16:colId xmlns:a16="http://schemas.microsoft.com/office/drawing/2014/main" val="20001"/>
                    </a:ext>
                  </a:extLst>
                </a:gridCol>
              </a:tblGrid>
              <a:tr h="396200">
                <a:tc>
                  <a:txBody>
                    <a:bodyPr/>
                    <a:lstStyle/>
                    <a:p>
                      <a:pPr marL="0" lvl="0" indent="0" algn="ctr" rtl="0">
                        <a:spcBef>
                          <a:spcPts val="0"/>
                        </a:spcBef>
                        <a:spcAft>
                          <a:spcPts val="0"/>
                        </a:spcAft>
                        <a:buNone/>
                      </a:pPr>
                      <a:r>
                        <a:rPr lang="en-GB">
                          <a:solidFill>
                            <a:schemeClr val="lt1"/>
                          </a:solidFill>
                        </a:rPr>
                        <a:t>Y1</a:t>
                      </a:r>
                      <a:endParaRPr>
                        <a:solidFill>
                          <a:schemeClr val="lt1"/>
                        </a:solidFill>
                      </a:endParaRPr>
                    </a:p>
                  </a:txBody>
                  <a:tcPr marL="91425" marR="91425" marT="91425" marB="91425">
                    <a:lnL w="9525" cap="flat" cmpd="sng">
                      <a:solidFill>
                        <a:srgbClr val="4A86E8"/>
                      </a:solidFill>
                      <a:prstDash val="solid"/>
                      <a:round/>
                      <a:headEnd type="none" w="sm" len="sm"/>
                      <a:tailEnd type="none" w="sm" len="sm"/>
                    </a:lnL>
                    <a:lnR w="9525" cap="flat" cmpd="sng">
                      <a:solidFill>
                        <a:srgbClr val="4A86E8"/>
                      </a:solidFill>
                      <a:prstDash val="solid"/>
                      <a:round/>
                      <a:headEnd type="none" w="sm" len="sm"/>
                      <a:tailEnd type="none" w="sm" len="sm"/>
                    </a:lnR>
                    <a:lnT w="9525" cap="flat" cmpd="sng">
                      <a:solidFill>
                        <a:srgbClr val="4A86E8"/>
                      </a:solidFill>
                      <a:prstDash val="solid"/>
                      <a:round/>
                      <a:headEnd type="none" w="sm" len="sm"/>
                      <a:tailEnd type="none" w="sm" len="sm"/>
                    </a:lnT>
                    <a:lnB w="9525" cap="flat" cmpd="sng">
                      <a:solidFill>
                        <a:srgbClr val="4A86E8"/>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1"/>
                          </a:solidFill>
                        </a:rPr>
                        <a:t>Y2</a:t>
                      </a:r>
                      <a:endParaRPr>
                        <a:solidFill>
                          <a:schemeClr val="lt1"/>
                        </a:solidFill>
                      </a:endParaRPr>
                    </a:p>
                  </a:txBody>
                  <a:tcPr marL="91425" marR="91425" marT="91425" marB="91425">
                    <a:lnL w="9525" cap="flat" cmpd="sng">
                      <a:solidFill>
                        <a:srgbClr val="4A86E8"/>
                      </a:solidFill>
                      <a:prstDash val="solid"/>
                      <a:round/>
                      <a:headEnd type="none" w="sm" len="sm"/>
                      <a:tailEnd type="none" w="sm" len="sm"/>
                    </a:lnL>
                    <a:lnR w="9525" cap="flat" cmpd="sng">
                      <a:solidFill>
                        <a:srgbClr val="4A86E8"/>
                      </a:solidFill>
                      <a:prstDash val="solid"/>
                      <a:round/>
                      <a:headEnd type="none" w="sm" len="sm"/>
                      <a:tailEnd type="none" w="sm" len="sm"/>
                    </a:lnR>
                    <a:lnT w="9525" cap="flat" cmpd="sng">
                      <a:solidFill>
                        <a:srgbClr val="4A86E8"/>
                      </a:solidFill>
                      <a:prstDash val="solid"/>
                      <a:round/>
                      <a:headEnd type="none" w="sm" len="sm"/>
                      <a:tailEnd type="none" w="sm" len="sm"/>
                    </a:lnT>
                    <a:lnB w="9525" cap="flat" cmpd="sng">
                      <a:solidFill>
                        <a:srgbClr val="4A86E8"/>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cxnSp>
        <p:nvCxnSpPr>
          <p:cNvPr id="284" name="Google Shape;284;p20"/>
          <p:cNvCxnSpPr/>
          <p:nvPr/>
        </p:nvCxnSpPr>
        <p:spPr>
          <a:xfrm>
            <a:off x="1733375" y="2027950"/>
            <a:ext cx="498600" cy="0"/>
          </a:xfrm>
          <a:prstGeom prst="straightConnector1">
            <a:avLst/>
          </a:prstGeom>
          <a:noFill/>
          <a:ln w="9525" cap="flat" cmpd="sng">
            <a:solidFill>
              <a:schemeClr val="dk2"/>
            </a:solidFill>
            <a:prstDash val="solid"/>
            <a:round/>
            <a:headEnd type="none" w="med" len="med"/>
            <a:tailEnd type="triangle" w="med" len="med"/>
          </a:ln>
        </p:spPr>
      </p:cxnSp>
      <p:cxnSp>
        <p:nvCxnSpPr>
          <p:cNvPr id="285" name="Google Shape;285;p20"/>
          <p:cNvCxnSpPr>
            <a:endCxn id="278" idx="1"/>
          </p:cNvCxnSpPr>
          <p:nvPr/>
        </p:nvCxnSpPr>
        <p:spPr>
          <a:xfrm>
            <a:off x="3778800" y="2022250"/>
            <a:ext cx="1172100" cy="0"/>
          </a:xfrm>
          <a:prstGeom prst="straightConnector1">
            <a:avLst/>
          </a:prstGeom>
          <a:noFill/>
          <a:ln w="9525" cap="flat" cmpd="sng">
            <a:solidFill>
              <a:schemeClr val="dk2"/>
            </a:solidFill>
            <a:prstDash val="solid"/>
            <a:round/>
            <a:headEnd type="none" w="med" len="med"/>
            <a:tailEnd type="triangle" w="med" len="med"/>
          </a:ln>
        </p:spPr>
      </p:cxnSp>
      <p:cxnSp>
        <p:nvCxnSpPr>
          <p:cNvPr id="286" name="Google Shape;286;p20"/>
          <p:cNvCxnSpPr/>
          <p:nvPr/>
        </p:nvCxnSpPr>
        <p:spPr>
          <a:xfrm rot="10800000" flipH="1">
            <a:off x="6423600" y="2016550"/>
            <a:ext cx="759300" cy="5700"/>
          </a:xfrm>
          <a:prstGeom prst="straightConnector1">
            <a:avLst/>
          </a:prstGeom>
          <a:noFill/>
          <a:ln w="9525" cap="flat" cmpd="sng">
            <a:solidFill>
              <a:schemeClr val="dk2"/>
            </a:solidFill>
            <a:prstDash val="solid"/>
            <a:round/>
            <a:headEnd type="none" w="med" len="med"/>
            <a:tailEnd type="triangle" w="med" len="med"/>
          </a:ln>
        </p:spPr>
      </p:cxnSp>
      <p:cxnSp>
        <p:nvCxnSpPr>
          <p:cNvPr id="287" name="Google Shape;287;p20"/>
          <p:cNvCxnSpPr>
            <a:endCxn id="282" idx="0"/>
          </p:cNvCxnSpPr>
          <p:nvPr/>
        </p:nvCxnSpPr>
        <p:spPr>
          <a:xfrm>
            <a:off x="8145700" y="2209250"/>
            <a:ext cx="0" cy="1484100"/>
          </a:xfrm>
          <a:prstGeom prst="straightConnector1">
            <a:avLst/>
          </a:prstGeom>
          <a:noFill/>
          <a:ln w="9525" cap="flat" cmpd="sng">
            <a:solidFill>
              <a:schemeClr val="dk2"/>
            </a:solidFill>
            <a:prstDash val="solid"/>
            <a:round/>
            <a:headEnd type="none" w="med" len="med"/>
            <a:tailEnd type="triangle" w="med" len="med"/>
          </a:ln>
        </p:spPr>
      </p:cxnSp>
      <p:cxnSp>
        <p:nvCxnSpPr>
          <p:cNvPr id="288" name="Google Shape;288;p20"/>
          <p:cNvCxnSpPr/>
          <p:nvPr/>
        </p:nvCxnSpPr>
        <p:spPr>
          <a:xfrm rot="10800000">
            <a:off x="6310300" y="4078550"/>
            <a:ext cx="1076400" cy="0"/>
          </a:xfrm>
          <a:prstGeom prst="straightConnector1">
            <a:avLst/>
          </a:prstGeom>
          <a:noFill/>
          <a:ln w="9525" cap="flat" cmpd="sng">
            <a:solidFill>
              <a:schemeClr val="dk2"/>
            </a:solidFill>
            <a:prstDash val="solid"/>
            <a:round/>
            <a:headEnd type="none" w="med" len="med"/>
            <a:tailEnd type="triangle" w="med" len="med"/>
          </a:ln>
        </p:spPr>
      </p:cxnSp>
      <p:sp>
        <p:nvSpPr>
          <p:cNvPr id="289" name="Google Shape;289;p20"/>
          <p:cNvSpPr txBox="1"/>
          <p:nvPr/>
        </p:nvSpPr>
        <p:spPr>
          <a:xfrm>
            <a:off x="5101200" y="3488500"/>
            <a:ext cx="11721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200">
                <a:solidFill>
                  <a:schemeClr val="lt1"/>
                </a:solidFill>
                <a:latin typeface="Lato"/>
                <a:ea typeface="Lato"/>
                <a:cs typeface="Lato"/>
                <a:sym typeface="Lato"/>
              </a:rPr>
              <a:t>Prediction</a:t>
            </a:r>
            <a:endParaRPr sz="1200">
              <a:solidFill>
                <a:schemeClr val="lt1"/>
              </a:solidFill>
              <a:latin typeface="Lato"/>
              <a:ea typeface="Lato"/>
              <a:cs typeface="Lato"/>
              <a:sym typeface="Lato"/>
            </a:endParaRPr>
          </a:p>
        </p:txBody>
      </p:sp>
      <p:sp>
        <p:nvSpPr>
          <p:cNvPr id="290" name="Google Shape;290;p20"/>
          <p:cNvSpPr txBox="1"/>
          <p:nvPr/>
        </p:nvSpPr>
        <p:spPr>
          <a:xfrm>
            <a:off x="181250" y="3557375"/>
            <a:ext cx="4390800" cy="1046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 local evaluation pipeline components are denoted in </a:t>
            </a:r>
            <a:r>
              <a:rPr lang="en-GB">
                <a:solidFill>
                  <a:srgbClr val="CC0000"/>
                </a:solidFill>
                <a:latin typeface="Lato"/>
                <a:ea typeface="Lato"/>
                <a:cs typeface="Lato"/>
                <a:sym typeface="Lato"/>
              </a:rPr>
              <a:t>red color. </a:t>
            </a:r>
            <a:endParaRPr>
              <a:solidFill>
                <a:schemeClr val="lt1"/>
              </a:solidFill>
              <a:latin typeface="Lato"/>
              <a:ea typeface="Lato"/>
              <a:cs typeface="Lato"/>
              <a:sym typeface="Lato"/>
            </a:endParaRPr>
          </a:p>
          <a:p>
            <a:pPr marL="457200" lvl="0" indent="-317500" algn="l" rtl="0">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K Fold cross-validation helps in building a robust local validation environment.</a:t>
            </a:r>
            <a:endParaRPr>
              <a:solidFill>
                <a:schemeClr val="lt1"/>
              </a:solidFill>
              <a:latin typeface="Lato"/>
              <a:ea typeface="Lato"/>
              <a:cs typeface="Lato"/>
              <a:sym typeface="Lato"/>
            </a:endParaRPr>
          </a:p>
        </p:txBody>
      </p:sp>
      <p:sp>
        <p:nvSpPr>
          <p:cNvPr id="291" name="Google Shape;291;p20"/>
          <p:cNvSpPr/>
          <p:nvPr/>
        </p:nvSpPr>
        <p:spPr>
          <a:xfrm>
            <a:off x="7228000" y="3153600"/>
            <a:ext cx="1835400" cy="1722000"/>
          </a:xfrm>
          <a:prstGeom prst="ellipse">
            <a:avLst/>
          </a:prstGeom>
          <a:noFill/>
          <a:ln w="28575" cap="flat" cmpd="sng">
            <a:solidFill>
              <a:srgbClr val="99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0"/>
          <p:cNvSpPr/>
          <p:nvPr/>
        </p:nvSpPr>
        <p:spPr>
          <a:xfrm>
            <a:off x="7975750" y="3102600"/>
            <a:ext cx="339900" cy="102000"/>
          </a:xfrm>
          <a:prstGeom prst="rightArrow">
            <a:avLst>
              <a:gd name="adj1" fmla="val 50000"/>
              <a:gd name="adj2" fmla="val 50000"/>
            </a:avLst>
          </a:prstGeom>
          <a:noFill/>
          <a:ln w="1905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0"/>
          <p:cNvSpPr/>
          <p:nvPr/>
        </p:nvSpPr>
        <p:spPr>
          <a:xfrm rot="5400000">
            <a:off x="8887550" y="4004900"/>
            <a:ext cx="339900" cy="102000"/>
          </a:xfrm>
          <a:prstGeom prst="rightArrow">
            <a:avLst>
              <a:gd name="adj1" fmla="val 50000"/>
              <a:gd name="adj2" fmla="val 50000"/>
            </a:avLst>
          </a:prstGeom>
          <a:noFill/>
          <a:ln w="1905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0"/>
          <p:cNvSpPr/>
          <p:nvPr/>
        </p:nvSpPr>
        <p:spPr>
          <a:xfrm rot="10800000">
            <a:off x="7975750" y="4812615"/>
            <a:ext cx="339900" cy="102000"/>
          </a:xfrm>
          <a:prstGeom prst="rightArrow">
            <a:avLst>
              <a:gd name="adj1" fmla="val 50000"/>
              <a:gd name="adj2" fmla="val 50000"/>
            </a:avLst>
          </a:prstGeom>
          <a:noFill/>
          <a:ln w="1905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0"/>
          <p:cNvSpPr/>
          <p:nvPr/>
        </p:nvSpPr>
        <p:spPr>
          <a:xfrm rot="-5396922">
            <a:off x="7066350" y="3979849"/>
            <a:ext cx="335100" cy="101700"/>
          </a:xfrm>
          <a:prstGeom prst="rightArrow">
            <a:avLst>
              <a:gd name="adj1" fmla="val 50000"/>
              <a:gd name="adj2" fmla="val 50000"/>
            </a:avLst>
          </a:prstGeom>
          <a:noFill/>
          <a:ln w="1905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6" name="Google Shape;296;p20"/>
          <p:cNvCxnSpPr>
            <a:endCxn id="278" idx="2"/>
          </p:cNvCxnSpPr>
          <p:nvPr/>
        </p:nvCxnSpPr>
        <p:spPr>
          <a:xfrm rot="10800000">
            <a:off x="5687250" y="2571700"/>
            <a:ext cx="1824000" cy="827100"/>
          </a:xfrm>
          <a:prstGeom prst="straightConnector1">
            <a:avLst/>
          </a:prstGeom>
          <a:noFill/>
          <a:ln w="28575" cap="flat" cmpd="sng">
            <a:solidFill>
              <a:srgbClr val="990000"/>
            </a:solidFill>
            <a:prstDash val="solid"/>
            <a:round/>
            <a:headEnd type="none" w="med" len="med"/>
            <a:tailEnd type="triangle" w="med" len="med"/>
          </a:ln>
        </p:spPr>
      </p:cxnSp>
      <p:sp>
        <p:nvSpPr>
          <p:cNvPr id="297" name="Google Shape;297;p20"/>
          <p:cNvSpPr txBox="1"/>
          <p:nvPr/>
        </p:nvSpPr>
        <p:spPr>
          <a:xfrm rot="1610294">
            <a:off x="8086083" y="2989095"/>
            <a:ext cx="1378820" cy="40021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rgbClr val="CC0000"/>
                </a:solidFill>
                <a:latin typeface="Lato"/>
                <a:ea typeface="Lato"/>
                <a:cs typeface="Lato"/>
                <a:sym typeface="Lato"/>
              </a:rPr>
              <a:t>5-Fold CV</a:t>
            </a:r>
            <a:endParaRPr>
              <a:solidFill>
                <a:srgbClr val="CC0000"/>
              </a:solidFill>
              <a:latin typeface="Lato"/>
              <a:ea typeface="Lato"/>
              <a:cs typeface="Lato"/>
              <a:sym typeface="Lato"/>
            </a:endParaRPr>
          </a:p>
        </p:txBody>
      </p:sp>
      <p:pic>
        <p:nvPicPr>
          <p:cNvPr id="3" name="For slide-4">
            <a:hlinkClick r:id="" action="ppaction://media"/>
            <a:extLst>
              <a:ext uri="{FF2B5EF4-FFF2-40B4-BE49-F238E27FC236}">
                <a16:creationId xmlns:a16="http://schemas.microsoft.com/office/drawing/2014/main" id="{C249D2C8-0D70-4E8B-844B-D2B5BAC480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7438" y="107125"/>
            <a:ext cx="262823" cy="2628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42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1"/>
          <p:cNvSpPr txBox="1">
            <a:spLocks noGrp="1"/>
          </p:cNvSpPr>
          <p:nvPr>
            <p:ph type="title" idx="4294967295"/>
          </p:nvPr>
        </p:nvSpPr>
        <p:spPr>
          <a:xfrm>
            <a:off x="231575" y="97925"/>
            <a:ext cx="7038900" cy="57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What’s Inside The Feature Engine?</a:t>
            </a:r>
            <a:endParaRPr/>
          </a:p>
        </p:txBody>
      </p:sp>
      <p:sp>
        <p:nvSpPr>
          <p:cNvPr id="303" name="Google Shape;303;p21"/>
          <p:cNvSpPr/>
          <p:nvPr/>
        </p:nvSpPr>
        <p:spPr>
          <a:xfrm>
            <a:off x="2424450" y="810175"/>
            <a:ext cx="1472700" cy="891900"/>
          </a:xfrm>
          <a:prstGeom prst="rect">
            <a:avLst/>
          </a:prstGeom>
          <a:noFill/>
          <a:ln w="28575"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rPr>
              <a:t>Feature Engine</a:t>
            </a:r>
            <a:endParaRPr>
              <a:solidFill>
                <a:schemeClr val="lt1"/>
              </a:solidFill>
            </a:endParaRPr>
          </a:p>
        </p:txBody>
      </p:sp>
      <p:graphicFrame>
        <p:nvGraphicFramePr>
          <p:cNvPr id="304" name="Google Shape;304;p21"/>
          <p:cNvGraphicFramePr/>
          <p:nvPr/>
        </p:nvGraphicFramePr>
        <p:xfrm>
          <a:off x="5926125" y="668520"/>
          <a:ext cx="3115100" cy="2666790"/>
        </p:xfrm>
        <a:graphic>
          <a:graphicData uri="http://schemas.openxmlformats.org/drawingml/2006/table">
            <a:tbl>
              <a:tblPr>
                <a:noFill/>
                <a:tableStyleId>{4E11F17C-E16B-4E74-B298-B498D2832703}</a:tableStyleId>
              </a:tblPr>
              <a:tblGrid>
                <a:gridCol w="3115100">
                  <a:extLst>
                    <a:ext uri="{9D8B030D-6E8A-4147-A177-3AD203B41FA5}">
                      <a16:colId xmlns:a16="http://schemas.microsoft.com/office/drawing/2014/main" val="20000"/>
                    </a:ext>
                  </a:extLst>
                </a:gridCol>
              </a:tblGrid>
              <a:tr h="349400">
                <a:tc>
                  <a:txBody>
                    <a:bodyPr/>
                    <a:lstStyle/>
                    <a:p>
                      <a:pPr marL="0" lvl="0" indent="0" algn="ctr" rtl="0">
                        <a:spcBef>
                          <a:spcPts val="0"/>
                        </a:spcBef>
                        <a:spcAft>
                          <a:spcPts val="0"/>
                        </a:spcAft>
                        <a:buNone/>
                      </a:pPr>
                      <a:r>
                        <a:rPr lang="en-GB" sz="1300" dirty="0">
                          <a:solidFill>
                            <a:schemeClr val="lt1"/>
                          </a:solidFill>
                        </a:rPr>
                        <a:t>Mean</a:t>
                      </a:r>
                      <a:endParaRPr sz="1300" dirty="0">
                        <a:solidFill>
                          <a:schemeClr val="lt1"/>
                        </a:solidFill>
                      </a:endParaRPr>
                    </a:p>
                  </a:txBody>
                  <a:tcPr marL="91425" marR="91425" marT="91425" marB="91425">
                    <a:lnL w="38100" cap="flat" cmpd="sng">
                      <a:solidFill>
                        <a:srgbClr val="1C4587"/>
                      </a:solidFill>
                      <a:prstDash val="solid"/>
                      <a:round/>
                      <a:headEnd type="none" w="sm" len="sm"/>
                      <a:tailEnd type="none" w="sm" len="sm"/>
                    </a:lnL>
                    <a:lnR w="38100" cap="flat" cmpd="sng">
                      <a:solidFill>
                        <a:srgbClr val="1C4587"/>
                      </a:solidFill>
                      <a:prstDash val="solid"/>
                      <a:round/>
                      <a:headEnd type="none" w="sm" len="sm"/>
                      <a:tailEnd type="none" w="sm" len="sm"/>
                    </a:lnR>
                    <a:lnT w="38100" cap="flat" cmpd="sng">
                      <a:solidFill>
                        <a:srgbClr val="1C4587"/>
                      </a:solidFill>
                      <a:prstDash val="solid"/>
                      <a:round/>
                      <a:headEnd type="none" w="sm" len="sm"/>
                      <a:tailEnd type="none" w="sm" len="sm"/>
                    </a:lnT>
                    <a:lnB w="38100" cap="flat" cmpd="sng">
                      <a:solidFill>
                        <a:srgbClr val="1C4587"/>
                      </a:solidFill>
                      <a:prstDash val="solid"/>
                      <a:round/>
                      <a:headEnd type="none" w="sm" len="sm"/>
                      <a:tailEnd type="none" w="sm" len="sm"/>
                    </a:lnB>
                  </a:tcPr>
                </a:tc>
                <a:extLst>
                  <a:ext uri="{0D108BD9-81ED-4DB2-BD59-A6C34878D82A}">
                    <a16:rowId xmlns:a16="http://schemas.microsoft.com/office/drawing/2014/main" val="10000"/>
                  </a:ext>
                </a:extLst>
              </a:tr>
              <a:tr h="349400">
                <a:tc>
                  <a:txBody>
                    <a:bodyPr/>
                    <a:lstStyle/>
                    <a:p>
                      <a:pPr marL="0" lvl="0" indent="0" algn="ctr" rtl="0">
                        <a:spcBef>
                          <a:spcPts val="0"/>
                        </a:spcBef>
                        <a:spcAft>
                          <a:spcPts val="0"/>
                        </a:spcAft>
                        <a:buNone/>
                      </a:pPr>
                      <a:r>
                        <a:rPr lang="en-GB" sz="1300" dirty="0">
                          <a:solidFill>
                            <a:schemeClr val="lt1"/>
                          </a:solidFill>
                        </a:rPr>
                        <a:t>Sum</a:t>
                      </a:r>
                      <a:endParaRPr sz="1300" dirty="0">
                        <a:solidFill>
                          <a:schemeClr val="lt1"/>
                        </a:solidFill>
                      </a:endParaRPr>
                    </a:p>
                  </a:txBody>
                  <a:tcPr marL="91425" marR="91425" marT="91425" marB="91425">
                    <a:lnL w="38100" cap="flat" cmpd="sng">
                      <a:solidFill>
                        <a:srgbClr val="1C4587"/>
                      </a:solidFill>
                      <a:prstDash val="solid"/>
                      <a:round/>
                      <a:headEnd type="none" w="sm" len="sm"/>
                      <a:tailEnd type="none" w="sm" len="sm"/>
                    </a:lnL>
                    <a:lnR w="38100" cap="flat" cmpd="sng">
                      <a:solidFill>
                        <a:srgbClr val="1C4587"/>
                      </a:solidFill>
                      <a:prstDash val="solid"/>
                      <a:round/>
                      <a:headEnd type="none" w="sm" len="sm"/>
                      <a:tailEnd type="none" w="sm" len="sm"/>
                    </a:lnR>
                    <a:lnT w="38100" cap="flat" cmpd="sng">
                      <a:solidFill>
                        <a:srgbClr val="1C4587"/>
                      </a:solidFill>
                      <a:prstDash val="solid"/>
                      <a:round/>
                      <a:headEnd type="none" w="sm" len="sm"/>
                      <a:tailEnd type="none" w="sm" len="sm"/>
                    </a:lnT>
                    <a:lnB w="38100" cap="flat" cmpd="sng">
                      <a:solidFill>
                        <a:srgbClr val="1C4587"/>
                      </a:solidFill>
                      <a:prstDash val="solid"/>
                      <a:round/>
                      <a:headEnd type="none" w="sm" len="sm"/>
                      <a:tailEnd type="none" w="sm" len="sm"/>
                    </a:lnB>
                  </a:tcPr>
                </a:tc>
                <a:extLst>
                  <a:ext uri="{0D108BD9-81ED-4DB2-BD59-A6C34878D82A}">
                    <a16:rowId xmlns:a16="http://schemas.microsoft.com/office/drawing/2014/main" val="10001"/>
                  </a:ext>
                </a:extLst>
              </a:tr>
              <a:tr h="349400">
                <a:tc>
                  <a:txBody>
                    <a:bodyPr/>
                    <a:lstStyle/>
                    <a:p>
                      <a:pPr marL="0" lvl="0" indent="0" algn="ctr" rtl="0">
                        <a:spcBef>
                          <a:spcPts val="0"/>
                        </a:spcBef>
                        <a:spcAft>
                          <a:spcPts val="0"/>
                        </a:spcAft>
                        <a:buNone/>
                      </a:pPr>
                      <a:r>
                        <a:rPr lang="en-GB" sz="1300" dirty="0">
                          <a:solidFill>
                            <a:schemeClr val="lt1"/>
                          </a:solidFill>
                        </a:rPr>
                        <a:t>Standard Dev.</a:t>
                      </a:r>
                      <a:endParaRPr sz="1300" dirty="0">
                        <a:solidFill>
                          <a:schemeClr val="lt1"/>
                        </a:solidFill>
                      </a:endParaRPr>
                    </a:p>
                  </a:txBody>
                  <a:tcPr marL="91425" marR="91425" marT="91425" marB="91425">
                    <a:lnL w="38100" cap="flat" cmpd="sng">
                      <a:solidFill>
                        <a:srgbClr val="1C4587"/>
                      </a:solidFill>
                      <a:prstDash val="solid"/>
                      <a:round/>
                      <a:headEnd type="none" w="sm" len="sm"/>
                      <a:tailEnd type="none" w="sm" len="sm"/>
                    </a:lnL>
                    <a:lnR w="38100" cap="flat" cmpd="sng">
                      <a:solidFill>
                        <a:srgbClr val="1C4587"/>
                      </a:solidFill>
                      <a:prstDash val="solid"/>
                      <a:round/>
                      <a:headEnd type="none" w="sm" len="sm"/>
                      <a:tailEnd type="none" w="sm" len="sm"/>
                    </a:lnR>
                    <a:lnT w="38100" cap="flat" cmpd="sng">
                      <a:solidFill>
                        <a:srgbClr val="1C4587"/>
                      </a:solidFill>
                      <a:prstDash val="solid"/>
                      <a:round/>
                      <a:headEnd type="none" w="sm" len="sm"/>
                      <a:tailEnd type="none" w="sm" len="sm"/>
                    </a:lnT>
                    <a:lnB w="38100" cap="flat" cmpd="sng">
                      <a:solidFill>
                        <a:srgbClr val="1C4587"/>
                      </a:solidFill>
                      <a:prstDash val="solid"/>
                      <a:round/>
                      <a:headEnd type="none" w="sm" len="sm"/>
                      <a:tailEnd type="none" w="sm" len="sm"/>
                    </a:lnB>
                  </a:tcPr>
                </a:tc>
                <a:extLst>
                  <a:ext uri="{0D108BD9-81ED-4DB2-BD59-A6C34878D82A}">
                    <a16:rowId xmlns:a16="http://schemas.microsoft.com/office/drawing/2014/main" val="10002"/>
                  </a:ext>
                </a:extLst>
              </a:tr>
              <a:tr h="349400">
                <a:tc>
                  <a:txBody>
                    <a:bodyPr/>
                    <a:lstStyle/>
                    <a:p>
                      <a:pPr marL="0" lvl="0" indent="0" algn="ctr" rtl="0">
                        <a:spcBef>
                          <a:spcPts val="0"/>
                        </a:spcBef>
                        <a:spcAft>
                          <a:spcPts val="0"/>
                        </a:spcAft>
                        <a:buNone/>
                      </a:pPr>
                      <a:r>
                        <a:rPr lang="en-GB" sz="1300" dirty="0">
                          <a:solidFill>
                            <a:schemeClr val="lt1"/>
                          </a:solidFill>
                        </a:rPr>
                        <a:t>Maximum</a:t>
                      </a:r>
                      <a:endParaRPr sz="1300" dirty="0">
                        <a:solidFill>
                          <a:schemeClr val="lt1"/>
                        </a:solidFill>
                      </a:endParaRPr>
                    </a:p>
                  </a:txBody>
                  <a:tcPr marL="91425" marR="91425" marT="91425" marB="91425">
                    <a:lnL w="38100" cap="flat" cmpd="sng">
                      <a:solidFill>
                        <a:srgbClr val="1C4587"/>
                      </a:solidFill>
                      <a:prstDash val="solid"/>
                      <a:round/>
                      <a:headEnd type="none" w="sm" len="sm"/>
                      <a:tailEnd type="none" w="sm" len="sm"/>
                    </a:lnL>
                    <a:lnR w="38100" cap="flat" cmpd="sng">
                      <a:solidFill>
                        <a:srgbClr val="1C4587"/>
                      </a:solidFill>
                      <a:prstDash val="solid"/>
                      <a:round/>
                      <a:headEnd type="none" w="sm" len="sm"/>
                      <a:tailEnd type="none" w="sm" len="sm"/>
                    </a:lnR>
                    <a:lnT w="38100" cap="flat" cmpd="sng">
                      <a:solidFill>
                        <a:srgbClr val="1C4587"/>
                      </a:solidFill>
                      <a:prstDash val="solid"/>
                      <a:round/>
                      <a:headEnd type="none" w="sm" len="sm"/>
                      <a:tailEnd type="none" w="sm" len="sm"/>
                    </a:lnT>
                    <a:lnB w="38100" cap="flat" cmpd="sng">
                      <a:solidFill>
                        <a:srgbClr val="1C4587"/>
                      </a:solidFill>
                      <a:prstDash val="solid"/>
                      <a:round/>
                      <a:headEnd type="none" w="sm" len="sm"/>
                      <a:tailEnd type="none" w="sm" len="sm"/>
                    </a:lnB>
                  </a:tcPr>
                </a:tc>
                <a:extLst>
                  <a:ext uri="{0D108BD9-81ED-4DB2-BD59-A6C34878D82A}">
                    <a16:rowId xmlns:a16="http://schemas.microsoft.com/office/drawing/2014/main" val="10003"/>
                  </a:ext>
                </a:extLst>
              </a:tr>
              <a:tr h="349400">
                <a:tc>
                  <a:txBody>
                    <a:bodyPr/>
                    <a:lstStyle/>
                    <a:p>
                      <a:pPr marL="0" lvl="0" indent="0" algn="ctr" rtl="0">
                        <a:spcBef>
                          <a:spcPts val="0"/>
                        </a:spcBef>
                        <a:spcAft>
                          <a:spcPts val="0"/>
                        </a:spcAft>
                        <a:buNone/>
                      </a:pPr>
                      <a:r>
                        <a:rPr lang="en-GB" sz="1300" dirty="0">
                          <a:solidFill>
                            <a:schemeClr val="lt1"/>
                          </a:solidFill>
                        </a:rPr>
                        <a:t>Minimum</a:t>
                      </a:r>
                      <a:endParaRPr sz="1300" dirty="0">
                        <a:solidFill>
                          <a:schemeClr val="lt1"/>
                        </a:solidFill>
                      </a:endParaRPr>
                    </a:p>
                  </a:txBody>
                  <a:tcPr marL="91425" marR="91425" marT="91425" marB="91425">
                    <a:lnL w="38100" cap="flat" cmpd="sng">
                      <a:solidFill>
                        <a:srgbClr val="1C4587"/>
                      </a:solidFill>
                      <a:prstDash val="solid"/>
                      <a:round/>
                      <a:headEnd type="none" w="sm" len="sm"/>
                      <a:tailEnd type="none" w="sm" len="sm"/>
                    </a:lnL>
                    <a:lnR w="38100" cap="flat" cmpd="sng">
                      <a:solidFill>
                        <a:srgbClr val="1C4587"/>
                      </a:solidFill>
                      <a:prstDash val="solid"/>
                      <a:round/>
                      <a:headEnd type="none" w="sm" len="sm"/>
                      <a:tailEnd type="none" w="sm" len="sm"/>
                    </a:lnR>
                    <a:lnT w="38100" cap="flat" cmpd="sng">
                      <a:solidFill>
                        <a:srgbClr val="1C4587"/>
                      </a:solidFill>
                      <a:prstDash val="solid"/>
                      <a:round/>
                      <a:headEnd type="none" w="sm" len="sm"/>
                      <a:tailEnd type="none" w="sm" len="sm"/>
                    </a:lnT>
                    <a:lnB w="38100" cap="flat" cmpd="sng">
                      <a:solidFill>
                        <a:srgbClr val="1C4587"/>
                      </a:solidFill>
                      <a:prstDash val="solid"/>
                      <a:round/>
                      <a:headEnd type="none" w="sm" len="sm"/>
                      <a:tailEnd type="none" w="sm" len="sm"/>
                    </a:lnB>
                  </a:tcPr>
                </a:tc>
                <a:extLst>
                  <a:ext uri="{0D108BD9-81ED-4DB2-BD59-A6C34878D82A}">
                    <a16:rowId xmlns:a16="http://schemas.microsoft.com/office/drawing/2014/main" val="10004"/>
                  </a:ext>
                </a:extLst>
              </a:tr>
              <a:tr h="349400">
                <a:tc>
                  <a:txBody>
                    <a:bodyPr/>
                    <a:lstStyle/>
                    <a:p>
                      <a:pPr marL="0" lvl="0" indent="0" algn="ctr" rtl="0">
                        <a:spcBef>
                          <a:spcPts val="0"/>
                        </a:spcBef>
                        <a:spcAft>
                          <a:spcPts val="0"/>
                        </a:spcAft>
                        <a:buNone/>
                      </a:pPr>
                      <a:r>
                        <a:rPr lang="en-GB" sz="1300" dirty="0">
                          <a:solidFill>
                            <a:schemeClr val="lt1"/>
                          </a:solidFill>
                        </a:rPr>
                        <a:t>Number of unique values</a:t>
                      </a:r>
                      <a:endParaRPr sz="1300" dirty="0">
                        <a:solidFill>
                          <a:schemeClr val="lt1"/>
                        </a:solidFill>
                      </a:endParaRPr>
                    </a:p>
                  </a:txBody>
                  <a:tcPr marL="91425" marR="91425" marT="91425" marB="91425">
                    <a:lnL w="38100" cap="flat" cmpd="sng">
                      <a:solidFill>
                        <a:srgbClr val="1C4587"/>
                      </a:solidFill>
                      <a:prstDash val="solid"/>
                      <a:round/>
                      <a:headEnd type="none" w="sm" len="sm"/>
                      <a:tailEnd type="none" w="sm" len="sm"/>
                    </a:lnL>
                    <a:lnR w="38100" cap="flat" cmpd="sng">
                      <a:solidFill>
                        <a:srgbClr val="1C4587"/>
                      </a:solidFill>
                      <a:prstDash val="solid"/>
                      <a:round/>
                      <a:headEnd type="none" w="sm" len="sm"/>
                      <a:tailEnd type="none" w="sm" len="sm"/>
                    </a:lnR>
                    <a:lnT w="38100" cap="flat" cmpd="sng">
                      <a:solidFill>
                        <a:srgbClr val="1C4587"/>
                      </a:solidFill>
                      <a:prstDash val="solid"/>
                      <a:round/>
                      <a:headEnd type="none" w="sm" len="sm"/>
                      <a:tailEnd type="none" w="sm" len="sm"/>
                    </a:lnT>
                    <a:lnB w="38100" cap="flat" cmpd="sng">
                      <a:solidFill>
                        <a:srgbClr val="1C4587"/>
                      </a:solidFill>
                      <a:prstDash val="solid"/>
                      <a:round/>
                      <a:headEnd type="none" w="sm" len="sm"/>
                      <a:tailEnd type="none" w="sm" len="sm"/>
                    </a:lnB>
                  </a:tcPr>
                </a:tc>
                <a:extLst>
                  <a:ext uri="{0D108BD9-81ED-4DB2-BD59-A6C34878D82A}">
                    <a16:rowId xmlns:a16="http://schemas.microsoft.com/office/drawing/2014/main" val="10005"/>
                  </a:ext>
                </a:extLst>
              </a:tr>
              <a:tr h="349400">
                <a:tc>
                  <a:txBody>
                    <a:bodyPr/>
                    <a:lstStyle/>
                    <a:p>
                      <a:pPr marL="0" lvl="0" indent="0" algn="ctr" rtl="0">
                        <a:spcBef>
                          <a:spcPts val="0"/>
                        </a:spcBef>
                        <a:spcAft>
                          <a:spcPts val="0"/>
                        </a:spcAft>
                        <a:buNone/>
                      </a:pPr>
                      <a:r>
                        <a:rPr lang="en-GB" sz="1300" dirty="0">
                          <a:solidFill>
                            <a:schemeClr val="lt1"/>
                          </a:solidFill>
                        </a:rPr>
                        <a:t>Deviation from the global mean</a:t>
                      </a:r>
                      <a:endParaRPr sz="1300" dirty="0">
                        <a:solidFill>
                          <a:schemeClr val="lt1"/>
                        </a:solidFill>
                      </a:endParaRPr>
                    </a:p>
                  </a:txBody>
                  <a:tcPr marL="91425" marR="91425" marT="91425" marB="91425">
                    <a:lnL w="38100" cap="flat" cmpd="sng">
                      <a:solidFill>
                        <a:srgbClr val="1C4587"/>
                      </a:solidFill>
                      <a:prstDash val="solid"/>
                      <a:round/>
                      <a:headEnd type="none" w="sm" len="sm"/>
                      <a:tailEnd type="none" w="sm" len="sm"/>
                    </a:lnL>
                    <a:lnR w="38100" cap="flat" cmpd="sng">
                      <a:solidFill>
                        <a:srgbClr val="1C4587"/>
                      </a:solidFill>
                      <a:prstDash val="solid"/>
                      <a:round/>
                      <a:headEnd type="none" w="sm" len="sm"/>
                      <a:tailEnd type="none" w="sm" len="sm"/>
                    </a:lnR>
                    <a:lnT w="38100" cap="flat" cmpd="sng">
                      <a:solidFill>
                        <a:srgbClr val="1C4587"/>
                      </a:solidFill>
                      <a:prstDash val="solid"/>
                      <a:round/>
                      <a:headEnd type="none" w="sm" len="sm"/>
                      <a:tailEnd type="none" w="sm" len="sm"/>
                    </a:lnT>
                    <a:lnB w="38100" cap="flat" cmpd="sng">
                      <a:solidFill>
                        <a:srgbClr val="1C4587"/>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pic>
        <p:nvPicPr>
          <p:cNvPr id="305" name="Google Shape;305;p21"/>
          <p:cNvPicPr preferRelativeResize="0"/>
          <p:nvPr/>
        </p:nvPicPr>
        <p:blipFill>
          <a:blip r:embed="rId5">
            <a:alphaModFix/>
          </a:blip>
          <a:stretch>
            <a:fillRect/>
          </a:stretch>
        </p:blipFill>
        <p:spPr>
          <a:xfrm>
            <a:off x="3259700" y="1064725"/>
            <a:ext cx="728100" cy="728100"/>
          </a:xfrm>
          <a:prstGeom prst="rect">
            <a:avLst/>
          </a:prstGeom>
          <a:noFill/>
          <a:ln>
            <a:noFill/>
          </a:ln>
        </p:spPr>
      </p:pic>
      <p:sp>
        <p:nvSpPr>
          <p:cNvPr id="306" name="Google Shape;306;p21"/>
          <p:cNvSpPr/>
          <p:nvPr/>
        </p:nvSpPr>
        <p:spPr>
          <a:xfrm rot="986380">
            <a:off x="3812990" y="801550"/>
            <a:ext cx="1812665" cy="909158"/>
          </a:xfrm>
          <a:custGeom>
            <a:avLst/>
            <a:gdLst/>
            <a:ahLst/>
            <a:cxnLst/>
            <a:rect l="l" t="t" r="r" b="b"/>
            <a:pathLst>
              <a:path w="72508" h="36367" extrusionOk="0">
                <a:moveTo>
                  <a:pt x="0" y="36367"/>
                </a:moveTo>
                <a:cubicBezTo>
                  <a:pt x="2190" y="32893"/>
                  <a:pt x="9139" y="21186"/>
                  <a:pt x="13142" y="15521"/>
                </a:cubicBezTo>
                <a:cubicBezTo>
                  <a:pt x="17145" y="9856"/>
                  <a:pt x="19713" y="4947"/>
                  <a:pt x="24018" y="2379"/>
                </a:cubicBezTo>
                <a:cubicBezTo>
                  <a:pt x="28323" y="-189"/>
                  <a:pt x="33535" y="38"/>
                  <a:pt x="38973" y="113"/>
                </a:cubicBezTo>
                <a:cubicBezTo>
                  <a:pt x="44411" y="189"/>
                  <a:pt x="51058" y="1775"/>
                  <a:pt x="56647" y="2832"/>
                </a:cubicBezTo>
                <a:cubicBezTo>
                  <a:pt x="62236" y="3890"/>
                  <a:pt x="69865" y="5854"/>
                  <a:pt x="72508" y="6458"/>
                </a:cubicBezTo>
              </a:path>
            </a:pathLst>
          </a:custGeom>
          <a:noFill/>
          <a:ln w="28575" cap="flat" cmpd="sng">
            <a:solidFill>
              <a:srgbClr val="0B5394"/>
            </a:solidFill>
            <a:prstDash val="solid"/>
            <a:round/>
            <a:headEnd type="none" w="med" len="med"/>
            <a:tailEnd type="triangle" w="med" len="med"/>
          </a:ln>
        </p:spPr>
      </p:sp>
      <p:sp>
        <p:nvSpPr>
          <p:cNvPr id="307" name="Google Shape;307;p21"/>
          <p:cNvSpPr txBox="1"/>
          <p:nvPr/>
        </p:nvSpPr>
        <p:spPr>
          <a:xfrm>
            <a:off x="4963475" y="3600675"/>
            <a:ext cx="4282500" cy="15135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chemeClr val="lt1"/>
              </a:buClr>
              <a:buSzPts val="1300"/>
              <a:buFont typeface="Lato"/>
              <a:buChar char="●"/>
            </a:pPr>
            <a:r>
              <a:rPr lang="en-GB" sz="1300">
                <a:solidFill>
                  <a:schemeClr val="lt1"/>
                </a:solidFill>
                <a:latin typeface="Lato"/>
                <a:ea typeface="Lato"/>
                <a:cs typeface="Lato"/>
                <a:sym typeface="Lato"/>
              </a:rPr>
              <a:t>These are some essential aggregate functions we have applied to the dataset for each customer ID.</a:t>
            </a:r>
            <a:endParaRPr sz="1300">
              <a:solidFill>
                <a:schemeClr val="lt1"/>
              </a:solidFill>
              <a:latin typeface="Lato"/>
              <a:ea typeface="Lato"/>
              <a:cs typeface="Lato"/>
              <a:sym typeface="Lato"/>
            </a:endParaRPr>
          </a:p>
          <a:p>
            <a:pPr marL="457200" lvl="0" indent="-311150" algn="l" rtl="0">
              <a:spcBef>
                <a:spcPts val="1000"/>
              </a:spcBef>
              <a:spcAft>
                <a:spcPts val="0"/>
              </a:spcAft>
              <a:buClr>
                <a:schemeClr val="lt1"/>
              </a:buClr>
              <a:buSzPts val="1300"/>
              <a:buFont typeface="Lato"/>
              <a:buChar char="●"/>
            </a:pPr>
            <a:r>
              <a:rPr lang="en-GB" sz="1300">
                <a:solidFill>
                  <a:schemeClr val="lt1"/>
                </a:solidFill>
                <a:latin typeface="Lato"/>
                <a:ea typeface="Lato"/>
                <a:cs typeface="Lato"/>
                <a:sym typeface="Lato"/>
              </a:rPr>
              <a:t>Note that not every function can be applied to all the features. We need to look at each feature and see if it is varying enough (chart on the left) to be converted into a single value.</a:t>
            </a:r>
            <a:endParaRPr sz="1300">
              <a:solidFill>
                <a:schemeClr val="lt1"/>
              </a:solidFill>
              <a:latin typeface="Lato"/>
              <a:ea typeface="Lato"/>
              <a:cs typeface="Lato"/>
              <a:sym typeface="Lato"/>
            </a:endParaRPr>
          </a:p>
        </p:txBody>
      </p:sp>
      <p:pic>
        <p:nvPicPr>
          <p:cNvPr id="308" name="Google Shape;308;p21" title="Standard Deviation of Column Means"/>
          <p:cNvPicPr preferRelativeResize="0"/>
          <p:nvPr/>
        </p:nvPicPr>
        <p:blipFill>
          <a:blip r:embed="rId6">
            <a:alphaModFix/>
          </a:blip>
          <a:stretch>
            <a:fillRect/>
          </a:stretch>
        </p:blipFill>
        <p:spPr>
          <a:xfrm>
            <a:off x="231575" y="2376175"/>
            <a:ext cx="4809951" cy="2609900"/>
          </a:xfrm>
          <a:prstGeom prst="rect">
            <a:avLst/>
          </a:prstGeom>
          <a:noFill/>
          <a:ln>
            <a:noFill/>
          </a:ln>
        </p:spPr>
      </p:pic>
      <p:sp>
        <p:nvSpPr>
          <p:cNvPr id="309" name="Google Shape;309;p21"/>
          <p:cNvSpPr txBox="1"/>
          <p:nvPr/>
        </p:nvSpPr>
        <p:spPr>
          <a:xfrm>
            <a:off x="6775925" y="268325"/>
            <a:ext cx="226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solidFill>
                  <a:schemeClr val="lt1"/>
                </a:solidFill>
                <a:latin typeface="Lato"/>
                <a:ea typeface="Lato"/>
                <a:cs typeface="Lato"/>
                <a:sym typeface="Lato"/>
              </a:rPr>
              <a:t>Aggregation Functions</a:t>
            </a:r>
            <a:endParaRPr dirty="0">
              <a:solidFill>
                <a:schemeClr val="lt1"/>
              </a:solidFill>
              <a:latin typeface="Lato"/>
              <a:ea typeface="Lato"/>
              <a:cs typeface="Lato"/>
              <a:sym typeface="Lato"/>
            </a:endParaRPr>
          </a:p>
        </p:txBody>
      </p:sp>
      <p:pic>
        <p:nvPicPr>
          <p:cNvPr id="310" name="Google Shape;310;p21" title="Standard Deviation of Column Means Grouped by Customer"/>
          <p:cNvPicPr preferRelativeResize="0"/>
          <p:nvPr/>
        </p:nvPicPr>
        <p:blipFill>
          <a:blip r:embed="rId7">
            <a:alphaModFix/>
          </a:blip>
          <a:stretch>
            <a:fillRect/>
          </a:stretch>
        </p:blipFill>
        <p:spPr>
          <a:xfrm>
            <a:off x="231575" y="2376175"/>
            <a:ext cx="4809951" cy="2609900"/>
          </a:xfrm>
          <a:prstGeom prst="rect">
            <a:avLst/>
          </a:prstGeom>
          <a:noFill/>
          <a:ln>
            <a:noFill/>
          </a:ln>
        </p:spPr>
      </p:pic>
      <p:pic>
        <p:nvPicPr>
          <p:cNvPr id="2" name="For slide-5">
            <a:hlinkClick r:id="" action="ppaction://media"/>
            <a:extLst>
              <a:ext uri="{FF2B5EF4-FFF2-40B4-BE49-F238E27FC236}">
                <a16:creationId xmlns:a16="http://schemas.microsoft.com/office/drawing/2014/main" id="{7EBCCE67-B897-479B-B2FB-1630887ED56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5313" y="603088"/>
            <a:ext cx="272524" cy="2725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0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2"/>
          <p:cNvSpPr txBox="1">
            <a:spLocks noGrp="1"/>
          </p:cNvSpPr>
          <p:nvPr>
            <p:ph type="title"/>
          </p:nvPr>
        </p:nvSpPr>
        <p:spPr>
          <a:xfrm>
            <a:off x="1297500" y="279275"/>
            <a:ext cx="26484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Modelling</a:t>
            </a:r>
            <a:endParaRPr/>
          </a:p>
        </p:txBody>
      </p:sp>
      <p:grpSp>
        <p:nvGrpSpPr>
          <p:cNvPr id="316" name="Google Shape;316;p22"/>
          <p:cNvGrpSpPr/>
          <p:nvPr/>
        </p:nvGrpSpPr>
        <p:grpSpPr>
          <a:xfrm>
            <a:off x="1356295" y="2685513"/>
            <a:ext cx="6653380" cy="894514"/>
            <a:chOff x="1431325" y="2473842"/>
            <a:chExt cx="6566700" cy="670500"/>
          </a:xfrm>
        </p:grpSpPr>
        <p:sp>
          <p:nvSpPr>
            <p:cNvPr id="317" name="Google Shape;317;p22"/>
            <p:cNvSpPr/>
            <p:nvPr/>
          </p:nvSpPr>
          <p:spPr>
            <a:xfrm rot="-5400000">
              <a:off x="4644475" y="-209208"/>
              <a:ext cx="670500" cy="6036600"/>
            </a:xfrm>
            <a:prstGeom prst="roundRect">
              <a:avLst>
                <a:gd name="adj" fmla="val 50000"/>
              </a:avLst>
            </a:prstGeom>
            <a:solidFill>
              <a:srgbClr val="0B71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txBox="1"/>
            <p:nvPr/>
          </p:nvSpPr>
          <p:spPr>
            <a:xfrm>
              <a:off x="5350131" y="2473842"/>
              <a:ext cx="2337900" cy="657000"/>
            </a:xfrm>
            <a:prstGeom prst="rect">
              <a:avLst/>
            </a:prstGeom>
            <a:noFill/>
            <a:ln>
              <a:noFill/>
            </a:ln>
          </p:spPr>
          <p:txBody>
            <a:bodyPr spcFirstLastPara="1" wrap="square" lIns="91425" tIns="91425" rIns="91425" bIns="91425" anchor="ctr" anchorCtr="0">
              <a:noAutofit/>
            </a:bodyPr>
            <a:lstStyle/>
            <a:p>
              <a:pPr marL="457200" lvl="0" indent="-279400" algn="l" rtl="0">
                <a:lnSpc>
                  <a:spcPct val="115000"/>
                </a:lnSpc>
                <a:spcBef>
                  <a:spcPts val="0"/>
                </a:spcBef>
                <a:spcAft>
                  <a:spcPts val="0"/>
                </a:spcAft>
                <a:buClr>
                  <a:srgbClr val="FFFFFF"/>
                </a:buClr>
                <a:buSzPts val="800"/>
                <a:buFont typeface="Roboto"/>
                <a:buChar char="●"/>
              </a:pPr>
              <a:r>
                <a:rPr lang="en-GB" sz="800">
                  <a:solidFill>
                    <a:srgbClr val="FFFFFF"/>
                  </a:solidFill>
                  <a:latin typeface="Roboto"/>
                  <a:ea typeface="Roboto"/>
                  <a:cs typeface="Roboto"/>
                  <a:sym typeface="Roboto"/>
                </a:rPr>
                <a:t>Comes with parallel processing</a:t>
              </a:r>
              <a:endParaRPr sz="800">
                <a:solidFill>
                  <a:srgbClr val="FFFFFF"/>
                </a:solidFill>
                <a:latin typeface="Roboto"/>
                <a:ea typeface="Roboto"/>
                <a:cs typeface="Roboto"/>
                <a:sym typeface="Roboto"/>
              </a:endParaRPr>
            </a:p>
            <a:p>
              <a:pPr marL="457200" lvl="0" indent="-279400" algn="l" rtl="0">
                <a:lnSpc>
                  <a:spcPct val="115000"/>
                </a:lnSpc>
                <a:spcBef>
                  <a:spcPts val="0"/>
                </a:spcBef>
                <a:spcAft>
                  <a:spcPts val="0"/>
                </a:spcAft>
                <a:buClr>
                  <a:srgbClr val="FFFFFF"/>
                </a:buClr>
                <a:buSzPts val="800"/>
                <a:buFont typeface="Roboto"/>
                <a:buChar char="●"/>
              </a:pPr>
              <a:r>
                <a:rPr lang="en-GB" sz="800">
                  <a:solidFill>
                    <a:srgbClr val="FFFFFF"/>
                  </a:solidFill>
                  <a:latin typeface="Roboto"/>
                  <a:ea typeface="Roboto"/>
                  <a:cs typeface="Roboto"/>
                  <a:sym typeface="Roboto"/>
                </a:rPr>
                <a:t>Inbuilt hyperparameter optimization</a:t>
              </a:r>
              <a:endParaRPr sz="800">
                <a:solidFill>
                  <a:srgbClr val="FFFFFF"/>
                </a:solidFill>
                <a:latin typeface="Roboto"/>
                <a:ea typeface="Roboto"/>
                <a:cs typeface="Roboto"/>
                <a:sym typeface="Roboto"/>
              </a:endParaRPr>
            </a:p>
            <a:p>
              <a:pPr marL="457200" lvl="0" indent="-279400" algn="l" rtl="0">
                <a:lnSpc>
                  <a:spcPct val="115000"/>
                </a:lnSpc>
                <a:spcBef>
                  <a:spcPts val="0"/>
                </a:spcBef>
                <a:spcAft>
                  <a:spcPts val="0"/>
                </a:spcAft>
                <a:buClr>
                  <a:srgbClr val="FFFFFF"/>
                </a:buClr>
                <a:buSzPts val="800"/>
                <a:buFont typeface="Roboto"/>
                <a:buChar char="●"/>
              </a:pPr>
              <a:r>
                <a:rPr lang="en-GB" sz="800">
                  <a:solidFill>
                    <a:srgbClr val="FFFFFF"/>
                  </a:solidFill>
                  <a:latin typeface="Roboto"/>
                  <a:ea typeface="Roboto"/>
                  <a:cs typeface="Roboto"/>
                  <a:sym typeface="Roboto"/>
                </a:rPr>
                <a:t>Good for diversity when used with boosting</a:t>
              </a:r>
              <a:endParaRPr sz="800">
                <a:solidFill>
                  <a:srgbClr val="FFFFFF"/>
                </a:solidFill>
                <a:latin typeface="Roboto"/>
                <a:ea typeface="Roboto"/>
                <a:cs typeface="Roboto"/>
                <a:sym typeface="Roboto"/>
              </a:endParaRPr>
            </a:p>
          </p:txBody>
        </p:sp>
        <p:sp>
          <p:nvSpPr>
            <p:cNvPr id="319" name="Google Shape;319;p22"/>
            <p:cNvSpPr txBox="1"/>
            <p:nvPr/>
          </p:nvSpPr>
          <p:spPr>
            <a:xfrm>
              <a:off x="2744681" y="2473842"/>
              <a:ext cx="2337900" cy="657000"/>
            </a:xfrm>
            <a:prstGeom prst="rect">
              <a:avLst/>
            </a:prstGeom>
            <a:noFill/>
            <a:ln>
              <a:noFill/>
            </a:ln>
          </p:spPr>
          <p:txBody>
            <a:bodyPr spcFirstLastPara="1" wrap="square" lIns="91425" tIns="91425" rIns="91425" bIns="91425" anchor="ctr" anchorCtr="0">
              <a:noAutofit/>
            </a:bodyPr>
            <a:lstStyle/>
            <a:p>
              <a:pPr marL="457200" lvl="0" indent="0" algn="l" rtl="0">
                <a:lnSpc>
                  <a:spcPct val="115000"/>
                </a:lnSpc>
                <a:spcBef>
                  <a:spcPts val="0"/>
                </a:spcBef>
                <a:spcAft>
                  <a:spcPts val="0"/>
                </a:spcAft>
                <a:buNone/>
              </a:pPr>
              <a:r>
                <a:rPr lang="en-GB" sz="2000">
                  <a:solidFill>
                    <a:srgbClr val="FFFFFF"/>
                  </a:solidFill>
                  <a:latin typeface="Roboto"/>
                  <a:ea typeface="Roboto"/>
                  <a:cs typeface="Roboto"/>
                  <a:sym typeface="Roboto"/>
                </a:rPr>
                <a:t>DNN</a:t>
              </a:r>
              <a:endParaRPr sz="2000">
                <a:solidFill>
                  <a:srgbClr val="FFFFFF"/>
                </a:solidFill>
                <a:latin typeface="Roboto"/>
                <a:ea typeface="Roboto"/>
                <a:cs typeface="Roboto"/>
                <a:sym typeface="Roboto"/>
              </a:endParaRPr>
            </a:p>
          </p:txBody>
        </p:sp>
        <p:sp>
          <p:nvSpPr>
            <p:cNvPr id="320" name="Google Shape;320;p22"/>
            <p:cNvSpPr/>
            <p:nvPr/>
          </p:nvSpPr>
          <p:spPr>
            <a:xfrm rot="-5400000">
              <a:off x="1751875" y="2153292"/>
              <a:ext cx="670500" cy="1311600"/>
            </a:xfrm>
            <a:prstGeom prst="roundRect">
              <a:avLst>
                <a:gd name="adj" fmla="val 50000"/>
              </a:avLst>
            </a:prstGeom>
            <a:solidFill>
              <a:srgbClr val="0E94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1499580" y="2547844"/>
              <a:ext cx="522300" cy="522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1545080" y="2593344"/>
              <a:ext cx="431400" cy="431400"/>
            </a:xfrm>
            <a:prstGeom prst="pie">
              <a:avLst>
                <a:gd name="adj1" fmla="val 16226349"/>
                <a:gd name="adj2" fmla="val 10795968"/>
              </a:avLst>
            </a:prstGeom>
            <a:solidFill>
              <a:srgbClr val="0E94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2025174" y="2616800"/>
              <a:ext cx="857990" cy="39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rgbClr val="FFFFFF"/>
                  </a:solidFill>
                  <a:latin typeface="Roboto Light"/>
                  <a:ea typeface="Roboto Light"/>
                  <a:cs typeface="Roboto Light"/>
                  <a:sym typeface="Roboto Light"/>
                </a:rPr>
                <a:t>66.831</a:t>
              </a:r>
              <a:endParaRPr dirty="0">
                <a:solidFill>
                  <a:srgbClr val="FFFFFF"/>
                </a:solidFill>
                <a:latin typeface="Roboto Light"/>
                <a:ea typeface="Roboto Light"/>
                <a:cs typeface="Roboto Light"/>
                <a:sym typeface="Roboto Light"/>
              </a:endParaRPr>
            </a:p>
            <a:p>
              <a:pPr marL="0" lvl="0" indent="0" algn="l" rtl="0">
                <a:spcBef>
                  <a:spcPts val="0"/>
                </a:spcBef>
                <a:spcAft>
                  <a:spcPts val="0"/>
                </a:spcAft>
                <a:buNone/>
              </a:pPr>
              <a:r>
                <a:rPr lang="en-GB" sz="1200" dirty="0">
                  <a:solidFill>
                    <a:srgbClr val="FFFFFF"/>
                  </a:solidFill>
                  <a:latin typeface="Roboto Light"/>
                  <a:ea typeface="Roboto Light"/>
                  <a:cs typeface="Roboto Light"/>
                  <a:sym typeface="Roboto Light"/>
                </a:rPr>
                <a:t>RMSE</a:t>
              </a:r>
              <a:endParaRPr sz="1200" dirty="0">
                <a:solidFill>
                  <a:srgbClr val="FFFFFF"/>
                </a:solidFill>
                <a:latin typeface="Roboto Light"/>
                <a:ea typeface="Roboto Light"/>
                <a:cs typeface="Roboto Light"/>
                <a:sym typeface="Roboto Light"/>
              </a:endParaRPr>
            </a:p>
          </p:txBody>
        </p:sp>
        <p:cxnSp>
          <p:nvCxnSpPr>
            <p:cNvPr id="324" name="Google Shape;324;p22"/>
            <p:cNvCxnSpPr/>
            <p:nvPr/>
          </p:nvCxnSpPr>
          <p:spPr>
            <a:xfrm>
              <a:off x="5209891" y="2585784"/>
              <a:ext cx="0" cy="444600"/>
            </a:xfrm>
            <a:prstGeom prst="straightConnector1">
              <a:avLst/>
            </a:prstGeom>
            <a:noFill/>
            <a:ln w="9525" cap="flat" cmpd="sng">
              <a:solidFill>
                <a:srgbClr val="FFFFFF"/>
              </a:solidFill>
              <a:prstDash val="dot"/>
              <a:round/>
              <a:headEnd type="none" w="sm" len="sm"/>
              <a:tailEnd type="none" w="sm" len="sm"/>
            </a:ln>
          </p:spPr>
        </p:cxnSp>
      </p:grpSp>
      <p:grpSp>
        <p:nvGrpSpPr>
          <p:cNvPr id="325" name="Google Shape;325;p22"/>
          <p:cNvGrpSpPr/>
          <p:nvPr/>
        </p:nvGrpSpPr>
        <p:grpSpPr>
          <a:xfrm>
            <a:off x="1355901" y="1912033"/>
            <a:ext cx="6653380" cy="773489"/>
            <a:chOff x="1431325" y="2473842"/>
            <a:chExt cx="6566700" cy="670500"/>
          </a:xfrm>
        </p:grpSpPr>
        <p:sp>
          <p:nvSpPr>
            <p:cNvPr id="326" name="Google Shape;326;p22"/>
            <p:cNvSpPr/>
            <p:nvPr/>
          </p:nvSpPr>
          <p:spPr>
            <a:xfrm rot="-5400000">
              <a:off x="4644475" y="-209208"/>
              <a:ext cx="670500" cy="6036600"/>
            </a:xfrm>
            <a:prstGeom prst="roundRect">
              <a:avLst>
                <a:gd name="adj" fmla="val 50000"/>
              </a:avLst>
            </a:prstGeom>
            <a:solidFill>
              <a:srgbClr val="0B71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txBox="1"/>
            <p:nvPr/>
          </p:nvSpPr>
          <p:spPr>
            <a:xfrm>
              <a:off x="5350131" y="2473842"/>
              <a:ext cx="2337900" cy="657000"/>
            </a:xfrm>
            <a:prstGeom prst="rect">
              <a:avLst/>
            </a:prstGeom>
            <a:noFill/>
            <a:ln>
              <a:noFill/>
            </a:ln>
          </p:spPr>
          <p:txBody>
            <a:bodyPr spcFirstLastPara="1" wrap="square" lIns="91425" tIns="91425" rIns="91425" bIns="91425" anchor="ctr" anchorCtr="0">
              <a:noAutofit/>
            </a:bodyPr>
            <a:lstStyle/>
            <a:p>
              <a:pPr marL="457200" lvl="0" indent="-279400" algn="l" rtl="0">
                <a:lnSpc>
                  <a:spcPct val="115000"/>
                </a:lnSpc>
                <a:spcBef>
                  <a:spcPts val="0"/>
                </a:spcBef>
                <a:spcAft>
                  <a:spcPts val="0"/>
                </a:spcAft>
                <a:buClr>
                  <a:srgbClr val="FFFFFF"/>
                </a:buClr>
                <a:buSzPts val="800"/>
                <a:buFont typeface="Roboto"/>
                <a:buChar char="●"/>
              </a:pPr>
              <a:r>
                <a:rPr lang="en-GB" sz="800">
                  <a:solidFill>
                    <a:srgbClr val="FFFFFF"/>
                  </a:solidFill>
                  <a:latin typeface="Roboto"/>
                  <a:ea typeface="Roboto"/>
                  <a:cs typeface="Roboto"/>
                  <a:sym typeface="Roboto"/>
                </a:rPr>
                <a:t>Minimal hyperparameter tuning</a:t>
              </a:r>
              <a:endParaRPr sz="800">
                <a:solidFill>
                  <a:srgbClr val="FFFFFF"/>
                </a:solidFill>
                <a:latin typeface="Roboto"/>
                <a:ea typeface="Roboto"/>
                <a:cs typeface="Roboto"/>
                <a:sym typeface="Roboto"/>
              </a:endParaRPr>
            </a:p>
            <a:p>
              <a:pPr marL="457200" lvl="0" indent="-279400" algn="l" rtl="0">
                <a:lnSpc>
                  <a:spcPct val="115000"/>
                </a:lnSpc>
                <a:spcBef>
                  <a:spcPts val="0"/>
                </a:spcBef>
                <a:spcAft>
                  <a:spcPts val="0"/>
                </a:spcAft>
                <a:buClr>
                  <a:srgbClr val="FFFFFF"/>
                </a:buClr>
                <a:buSzPts val="800"/>
                <a:buFont typeface="Roboto"/>
                <a:buChar char="●"/>
              </a:pPr>
              <a:r>
                <a:rPr lang="en-GB" sz="800">
                  <a:solidFill>
                    <a:srgbClr val="FFFFFF"/>
                  </a:solidFill>
                  <a:latin typeface="Roboto"/>
                  <a:ea typeface="Roboto"/>
                  <a:cs typeface="Roboto"/>
                  <a:sym typeface="Roboto"/>
                </a:rPr>
                <a:t>Fast and Accurate for structural data</a:t>
              </a:r>
              <a:endParaRPr sz="800">
                <a:solidFill>
                  <a:srgbClr val="FFFFFF"/>
                </a:solidFill>
                <a:latin typeface="Roboto"/>
                <a:ea typeface="Roboto"/>
                <a:cs typeface="Roboto"/>
                <a:sym typeface="Roboto"/>
              </a:endParaRPr>
            </a:p>
            <a:p>
              <a:pPr marL="457200" lvl="0" indent="-279400" algn="l" rtl="0">
                <a:lnSpc>
                  <a:spcPct val="115000"/>
                </a:lnSpc>
                <a:spcBef>
                  <a:spcPts val="0"/>
                </a:spcBef>
                <a:spcAft>
                  <a:spcPts val="0"/>
                </a:spcAft>
                <a:buClr>
                  <a:srgbClr val="FFFFFF"/>
                </a:buClr>
                <a:buSzPts val="800"/>
                <a:buFont typeface="Roboto"/>
                <a:buChar char="●"/>
              </a:pPr>
              <a:r>
                <a:rPr lang="en-GB" sz="800">
                  <a:solidFill>
                    <a:srgbClr val="FFFFFF"/>
                  </a:solidFill>
                  <a:latin typeface="Roboto"/>
                  <a:ea typeface="Roboto"/>
                  <a:cs typeface="Roboto"/>
                  <a:sym typeface="Roboto"/>
                </a:rPr>
                <a:t>Provides different algorithm under one framework</a:t>
              </a:r>
              <a:endParaRPr sz="800">
                <a:solidFill>
                  <a:srgbClr val="FFFFFF"/>
                </a:solidFill>
                <a:latin typeface="Roboto"/>
                <a:ea typeface="Roboto"/>
                <a:cs typeface="Roboto"/>
                <a:sym typeface="Roboto"/>
              </a:endParaRPr>
            </a:p>
          </p:txBody>
        </p:sp>
        <p:sp>
          <p:nvSpPr>
            <p:cNvPr id="328" name="Google Shape;328;p22"/>
            <p:cNvSpPr txBox="1"/>
            <p:nvPr/>
          </p:nvSpPr>
          <p:spPr>
            <a:xfrm>
              <a:off x="2744681" y="2473842"/>
              <a:ext cx="2337900" cy="657000"/>
            </a:xfrm>
            <a:prstGeom prst="rect">
              <a:avLst/>
            </a:prstGeom>
            <a:noFill/>
            <a:ln>
              <a:noFill/>
            </a:ln>
          </p:spPr>
          <p:txBody>
            <a:bodyPr spcFirstLastPara="1" wrap="square" lIns="91425" tIns="91425" rIns="91425" bIns="91425" anchor="ctr" anchorCtr="0">
              <a:noAutofit/>
            </a:bodyPr>
            <a:lstStyle/>
            <a:p>
              <a:pPr marL="457200" lvl="0" indent="0" algn="l" rtl="0">
                <a:lnSpc>
                  <a:spcPct val="115000"/>
                </a:lnSpc>
                <a:spcBef>
                  <a:spcPts val="0"/>
                </a:spcBef>
                <a:spcAft>
                  <a:spcPts val="0"/>
                </a:spcAft>
                <a:buNone/>
              </a:pPr>
              <a:r>
                <a:rPr lang="en-GB" sz="2000">
                  <a:solidFill>
                    <a:srgbClr val="FFFFFF"/>
                  </a:solidFill>
                  <a:latin typeface="Roboto"/>
                  <a:ea typeface="Roboto"/>
                  <a:cs typeface="Roboto"/>
                  <a:sym typeface="Roboto"/>
                </a:rPr>
                <a:t>CatBoost</a:t>
              </a:r>
              <a:endParaRPr sz="2000">
                <a:solidFill>
                  <a:srgbClr val="FFFFFF"/>
                </a:solidFill>
                <a:latin typeface="Roboto"/>
                <a:ea typeface="Roboto"/>
                <a:cs typeface="Roboto"/>
                <a:sym typeface="Roboto"/>
              </a:endParaRPr>
            </a:p>
          </p:txBody>
        </p:sp>
        <p:sp>
          <p:nvSpPr>
            <p:cNvPr id="329" name="Google Shape;329;p22"/>
            <p:cNvSpPr/>
            <p:nvPr/>
          </p:nvSpPr>
          <p:spPr>
            <a:xfrm rot="-5400000">
              <a:off x="1751875" y="2153292"/>
              <a:ext cx="670500" cy="1311600"/>
            </a:xfrm>
            <a:prstGeom prst="roundRect">
              <a:avLst>
                <a:gd name="adj" fmla="val 50000"/>
              </a:avLst>
            </a:prstGeom>
            <a:solidFill>
              <a:srgbClr val="0E94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1499580" y="2547844"/>
              <a:ext cx="522300" cy="522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1545080" y="2593344"/>
              <a:ext cx="431400" cy="431400"/>
            </a:xfrm>
            <a:prstGeom prst="pie">
              <a:avLst>
                <a:gd name="adj1" fmla="val 16226349"/>
                <a:gd name="adj2" fmla="val 10795968"/>
              </a:avLst>
            </a:prstGeom>
            <a:solidFill>
              <a:srgbClr val="0E94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2025175" y="2616800"/>
              <a:ext cx="786005" cy="39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lt1"/>
                  </a:solidFill>
                  <a:latin typeface="Roboto Light"/>
                  <a:ea typeface="Roboto Light"/>
                  <a:cs typeface="Roboto Light"/>
                  <a:sym typeface="Roboto Light"/>
                </a:rPr>
                <a:t>66.261</a:t>
              </a:r>
              <a:endParaRPr dirty="0">
                <a:solidFill>
                  <a:schemeClr val="lt1"/>
                </a:solidFill>
                <a:latin typeface="Roboto Light"/>
                <a:ea typeface="Roboto Light"/>
                <a:cs typeface="Roboto Light"/>
                <a:sym typeface="Roboto Light"/>
              </a:endParaRPr>
            </a:p>
            <a:p>
              <a:pPr marL="0" lvl="0" indent="0" algn="l" rtl="0">
                <a:spcBef>
                  <a:spcPts val="0"/>
                </a:spcBef>
                <a:spcAft>
                  <a:spcPts val="0"/>
                </a:spcAft>
                <a:buNone/>
              </a:pPr>
              <a:r>
                <a:rPr lang="en-GB" sz="1200" dirty="0">
                  <a:solidFill>
                    <a:schemeClr val="lt1"/>
                  </a:solidFill>
                  <a:latin typeface="Roboto Light"/>
                  <a:ea typeface="Roboto Light"/>
                  <a:cs typeface="Roboto Light"/>
                  <a:sym typeface="Roboto Light"/>
                </a:rPr>
                <a:t>RMSE</a:t>
              </a:r>
              <a:endParaRPr sz="1200" dirty="0">
                <a:solidFill>
                  <a:schemeClr val="lt1"/>
                </a:solidFill>
                <a:latin typeface="Roboto Light"/>
                <a:ea typeface="Roboto Light"/>
                <a:cs typeface="Roboto Light"/>
                <a:sym typeface="Roboto Light"/>
              </a:endParaRPr>
            </a:p>
          </p:txBody>
        </p:sp>
        <p:cxnSp>
          <p:nvCxnSpPr>
            <p:cNvPr id="333" name="Google Shape;333;p22"/>
            <p:cNvCxnSpPr/>
            <p:nvPr/>
          </p:nvCxnSpPr>
          <p:spPr>
            <a:xfrm>
              <a:off x="5209891" y="2585784"/>
              <a:ext cx="0" cy="444600"/>
            </a:xfrm>
            <a:prstGeom prst="straightConnector1">
              <a:avLst/>
            </a:prstGeom>
            <a:noFill/>
            <a:ln w="9525" cap="flat" cmpd="sng">
              <a:solidFill>
                <a:srgbClr val="FFFFFF"/>
              </a:solidFill>
              <a:prstDash val="dot"/>
              <a:round/>
              <a:headEnd type="none" w="sm" len="sm"/>
              <a:tailEnd type="none" w="sm" len="sm"/>
            </a:ln>
          </p:spPr>
        </p:cxnSp>
      </p:grpSp>
      <p:grpSp>
        <p:nvGrpSpPr>
          <p:cNvPr id="334" name="Google Shape;334;p22"/>
          <p:cNvGrpSpPr/>
          <p:nvPr/>
        </p:nvGrpSpPr>
        <p:grpSpPr>
          <a:xfrm>
            <a:off x="1356296" y="1138535"/>
            <a:ext cx="6721017" cy="773489"/>
            <a:chOff x="1431325" y="2473842"/>
            <a:chExt cx="6566700" cy="670500"/>
          </a:xfrm>
        </p:grpSpPr>
        <p:sp>
          <p:nvSpPr>
            <p:cNvPr id="335" name="Google Shape;335;p22"/>
            <p:cNvSpPr/>
            <p:nvPr/>
          </p:nvSpPr>
          <p:spPr>
            <a:xfrm rot="-5400000">
              <a:off x="4644475" y="-209208"/>
              <a:ext cx="670500" cy="6036600"/>
            </a:xfrm>
            <a:prstGeom prst="roundRect">
              <a:avLst>
                <a:gd name="adj" fmla="val 50000"/>
              </a:avLst>
            </a:prstGeom>
            <a:solidFill>
              <a:srgbClr val="0B71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txBox="1"/>
            <p:nvPr/>
          </p:nvSpPr>
          <p:spPr>
            <a:xfrm>
              <a:off x="5350131" y="2473842"/>
              <a:ext cx="2337900" cy="657000"/>
            </a:xfrm>
            <a:prstGeom prst="rect">
              <a:avLst/>
            </a:prstGeom>
            <a:noFill/>
            <a:ln>
              <a:noFill/>
            </a:ln>
          </p:spPr>
          <p:txBody>
            <a:bodyPr spcFirstLastPara="1" wrap="square" lIns="91425" tIns="91425" rIns="91425" bIns="91425" anchor="ctr" anchorCtr="0">
              <a:noAutofit/>
            </a:bodyPr>
            <a:lstStyle/>
            <a:p>
              <a:pPr marL="457200" lvl="0" indent="-279400" algn="l" rtl="0">
                <a:lnSpc>
                  <a:spcPct val="115000"/>
                </a:lnSpc>
                <a:spcBef>
                  <a:spcPts val="0"/>
                </a:spcBef>
                <a:spcAft>
                  <a:spcPts val="0"/>
                </a:spcAft>
                <a:buClr>
                  <a:srgbClr val="FFFFFF"/>
                </a:buClr>
                <a:buSzPts val="800"/>
                <a:buFont typeface="Roboto"/>
                <a:buChar char="●"/>
              </a:pPr>
              <a:r>
                <a:rPr lang="en-GB" sz="800" dirty="0">
                  <a:solidFill>
                    <a:srgbClr val="FFFFFF"/>
                  </a:solidFill>
                  <a:latin typeface="Roboto"/>
                  <a:ea typeface="Roboto"/>
                  <a:cs typeface="Roboto"/>
                  <a:sym typeface="Roboto"/>
                </a:rPr>
                <a:t>Fast and Accurate for structural data</a:t>
              </a:r>
              <a:endParaRPr sz="800" dirty="0">
                <a:solidFill>
                  <a:srgbClr val="FFFFFF"/>
                </a:solidFill>
                <a:latin typeface="Roboto"/>
                <a:ea typeface="Roboto"/>
                <a:cs typeface="Roboto"/>
                <a:sym typeface="Roboto"/>
              </a:endParaRPr>
            </a:p>
            <a:p>
              <a:pPr marL="457200" lvl="0" indent="-279400" algn="l" rtl="0">
                <a:lnSpc>
                  <a:spcPct val="115000"/>
                </a:lnSpc>
                <a:spcBef>
                  <a:spcPts val="0"/>
                </a:spcBef>
                <a:spcAft>
                  <a:spcPts val="0"/>
                </a:spcAft>
                <a:buClr>
                  <a:srgbClr val="FFFFFF"/>
                </a:buClr>
                <a:buSzPts val="800"/>
                <a:buFont typeface="Roboto"/>
                <a:buChar char="●"/>
              </a:pPr>
              <a:r>
                <a:rPr lang="en-GB" sz="800" dirty="0">
                  <a:solidFill>
                    <a:srgbClr val="FFFFFF"/>
                  </a:solidFill>
                  <a:latin typeface="Roboto"/>
                  <a:ea typeface="Roboto"/>
                  <a:cs typeface="Roboto"/>
                  <a:sym typeface="Roboto"/>
                </a:rPr>
                <a:t>Comes with parallel processing</a:t>
              </a:r>
              <a:endParaRPr sz="800" dirty="0">
                <a:solidFill>
                  <a:srgbClr val="FFFFFF"/>
                </a:solidFill>
                <a:latin typeface="Roboto"/>
                <a:ea typeface="Roboto"/>
                <a:cs typeface="Roboto"/>
                <a:sym typeface="Roboto"/>
              </a:endParaRPr>
            </a:p>
            <a:p>
              <a:pPr marL="457200" lvl="0" indent="-279400" algn="l" rtl="0">
                <a:lnSpc>
                  <a:spcPct val="115000"/>
                </a:lnSpc>
                <a:spcBef>
                  <a:spcPts val="0"/>
                </a:spcBef>
                <a:spcAft>
                  <a:spcPts val="0"/>
                </a:spcAft>
                <a:buClr>
                  <a:srgbClr val="FFFFFF"/>
                </a:buClr>
                <a:buSzPts val="800"/>
                <a:buFont typeface="Roboto"/>
                <a:buChar char="●"/>
              </a:pPr>
              <a:r>
                <a:rPr lang="en-GB" sz="800" dirty="0">
                  <a:solidFill>
                    <a:srgbClr val="FFFFFF"/>
                  </a:solidFill>
                  <a:latin typeface="Roboto"/>
                  <a:ea typeface="Roboto"/>
                  <a:cs typeface="Roboto"/>
                  <a:sym typeface="Roboto"/>
                </a:rPr>
                <a:t>Good way to study interaction b/w predictors and target</a:t>
              </a:r>
              <a:endParaRPr sz="800" dirty="0">
                <a:solidFill>
                  <a:srgbClr val="FFFFFF"/>
                </a:solidFill>
                <a:latin typeface="Roboto"/>
                <a:ea typeface="Roboto"/>
                <a:cs typeface="Roboto"/>
                <a:sym typeface="Roboto"/>
              </a:endParaRPr>
            </a:p>
          </p:txBody>
        </p:sp>
        <p:sp>
          <p:nvSpPr>
            <p:cNvPr id="337" name="Google Shape;337;p22"/>
            <p:cNvSpPr txBox="1"/>
            <p:nvPr/>
          </p:nvSpPr>
          <p:spPr>
            <a:xfrm>
              <a:off x="2744681" y="2473842"/>
              <a:ext cx="2337900" cy="657000"/>
            </a:xfrm>
            <a:prstGeom prst="rect">
              <a:avLst/>
            </a:prstGeom>
            <a:noFill/>
            <a:ln>
              <a:noFill/>
            </a:ln>
          </p:spPr>
          <p:txBody>
            <a:bodyPr spcFirstLastPara="1" wrap="square" lIns="91425" tIns="91425" rIns="91425" bIns="91425" anchor="ctr" anchorCtr="0">
              <a:noAutofit/>
            </a:bodyPr>
            <a:lstStyle/>
            <a:p>
              <a:pPr marL="457200" lvl="0" indent="0" algn="l" rtl="0">
                <a:lnSpc>
                  <a:spcPct val="115000"/>
                </a:lnSpc>
                <a:spcBef>
                  <a:spcPts val="0"/>
                </a:spcBef>
                <a:spcAft>
                  <a:spcPts val="0"/>
                </a:spcAft>
                <a:buNone/>
              </a:pPr>
              <a:r>
                <a:rPr lang="en-GB" sz="2000">
                  <a:solidFill>
                    <a:srgbClr val="FFFFFF"/>
                  </a:solidFill>
                  <a:latin typeface="Roboto"/>
                  <a:ea typeface="Roboto"/>
                  <a:cs typeface="Roboto"/>
                  <a:sym typeface="Roboto"/>
                </a:rPr>
                <a:t>LightGBM</a:t>
              </a:r>
              <a:endParaRPr sz="2300">
                <a:solidFill>
                  <a:srgbClr val="FFFFFF"/>
                </a:solidFill>
                <a:latin typeface="Roboto"/>
                <a:ea typeface="Roboto"/>
                <a:cs typeface="Roboto"/>
                <a:sym typeface="Roboto"/>
              </a:endParaRPr>
            </a:p>
          </p:txBody>
        </p:sp>
        <p:sp>
          <p:nvSpPr>
            <p:cNvPr id="338" name="Google Shape;338;p22"/>
            <p:cNvSpPr/>
            <p:nvPr/>
          </p:nvSpPr>
          <p:spPr>
            <a:xfrm rot="-5400000">
              <a:off x="1751875" y="2153292"/>
              <a:ext cx="670500" cy="1311600"/>
            </a:xfrm>
            <a:prstGeom prst="roundRect">
              <a:avLst>
                <a:gd name="adj" fmla="val 50000"/>
              </a:avLst>
            </a:prstGeom>
            <a:solidFill>
              <a:srgbClr val="0E94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1499580" y="2547844"/>
              <a:ext cx="522300" cy="522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2"/>
            <p:cNvSpPr/>
            <p:nvPr/>
          </p:nvSpPr>
          <p:spPr>
            <a:xfrm>
              <a:off x="1545080" y="2593344"/>
              <a:ext cx="431400" cy="431400"/>
            </a:xfrm>
            <a:prstGeom prst="pie">
              <a:avLst>
                <a:gd name="adj1" fmla="val 16226349"/>
                <a:gd name="adj2" fmla="val 10795968"/>
              </a:avLst>
            </a:prstGeom>
            <a:solidFill>
              <a:srgbClr val="0E94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2025175" y="2616800"/>
              <a:ext cx="717900" cy="39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rgbClr val="FFFFFF"/>
                  </a:solidFill>
                  <a:latin typeface="Roboto Light"/>
                  <a:ea typeface="Roboto Light"/>
                  <a:cs typeface="Roboto Light"/>
                  <a:sym typeface="Roboto Light"/>
                </a:rPr>
                <a:t>66.284</a:t>
              </a:r>
              <a:endParaRPr dirty="0">
                <a:solidFill>
                  <a:srgbClr val="FFFFFF"/>
                </a:solidFill>
                <a:latin typeface="Roboto Light"/>
                <a:ea typeface="Roboto Light"/>
                <a:cs typeface="Roboto Light"/>
                <a:sym typeface="Roboto Light"/>
              </a:endParaRPr>
            </a:p>
            <a:p>
              <a:pPr marL="0" lvl="0" indent="0" algn="l" rtl="0">
                <a:spcBef>
                  <a:spcPts val="0"/>
                </a:spcBef>
                <a:spcAft>
                  <a:spcPts val="0"/>
                </a:spcAft>
                <a:buNone/>
              </a:pPr>
              <a:r>
                <a:rPr lang="en-GB" sz="1200" dirty="0">
                  <a:solidFill>
                    <a:srgbClr val="FFFFFF"/>
                  </a:solidFill>
                  <a:latin typeface="Roboto Light"/>
                  <a:ea typeface="Roboto Light"/>
                  <a:cs typeface="Roboto Light"/>
                  <a:sym typeface="Roboto Light"/>
                </a:rPr>
                <a:t>RMSE</a:t>
              </a:r>
              <a:endParaRPr sz="1200" dirty="0">
                <a:solidFill>
                  <a:srgbClr val="FFFFFF"/>
                </a:solidFill>
                <a:latin typeface="Roboto Light"/>
                <a:ea typeface="Roboto Light"/>
                <a:cs typeface="Roboto Light"/>
                <a:sym typeface="Roboto Light"/>
              </a:endParaRPr>
            </a:p>
          </p:txBody>
        </p:sp>
        <p:cxnSp>
          <p:nvCxnSpPr>
            <p:cNvPr id="342" name="Google Shape;342;p22"/>
            <p:cNvCxnSpPr/>
            <p:nvPr/>
          </p:nvCxnSpPr>
          <p:spPr>
            <a:xfrm>
              <a:off x="5209891" y="2585784"/>
              <a:ext cx="0" cy="444600"/>
            </a:xfrm>
            <a:prstGeom prst="straightConnector1">
              <a:avLst/>
            </a:prstGeom>
            <a:noFill/>
            <a:ln w="9525" cap="flat" cmpd="sng">
              <a:solidFill>
                <a:srgbClr val="FFFFFF"/>
              </a:solidFill>
              <a:prstDash val="dot"/>
              <a:round/>
              <a:headEnd type="none" w="sm" len="sm"/>
              <a:tailEnd type="none" w="sm" len="sm"/>
            </a:ln>
          </p:spPr>
        </p:cxnSp>
      </p:grpSp>
      <p:grpSp>
        <p:nvGrpSpPr>
          <p:cNvPr id="343" name="Google Shape;343;p22"/>
          <p:cNvGrpSpPr/>
          <p:nvPr/>
        </p:nvGrpSpPr>
        <p:grpSpPr>
          <a:xfrm>
            <a:off x="1390120" y="3719763"/>
            <a:ext cx="6653380" cy="894514"/>
            <a:chOff x="1431325" y="2473842"/>
            <a:chExt cx="6566700" cy="670500"/>
          </a:xfrm>
        </p:grpSpPr>
        <p:sp>
          <p:nvSpPr>
            <p:cNvPr id="344" name="Google Shape;344;p22"/>
            <p:cNvSpPr/>
            <p:nvPr/>
          </p:nvSpPr>
          <p:spPr>
            <a:xfrm rot="-5400000">
              <a:off x="4644475" y="-209208"/>
              <a:ext cx="670500" cy="6036600"/>
            </a:xfrm>
            <a:prstGeom prst="roundRect">
              <a:avLst>
                <a:gd name="adj" fmla="val 50000"/>
              </a:avLst>
            </a:pr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2"/>
            <p:cNvSpPr txBox="1"/>
            <p:nvPr/>
          </p:nvSpPr>
          <p:spPr>
            <a:xfrm>
              <a:off x="5350131" y="2473842"/>
              <a:ext cx="2337900" cy="657000"/>
            </a:xfrm>
            <a:prstGeom prst="rect">
              <a:avLst/>
            </a:prstGeom>
            <a:solidFill>
              <a:srgbClr val="CC0000"/>
            </a:solidFill>
            <a:ln>
              <a:noFill/>
            </a:ln>
          </p:spPr>
          <p:txBody>
            <a:bodyPr spcFirstLastPara="1" wrap="square" lIns="91425" tIns="91425" rIns="91425" bIns="91425" anchor="ctr" anchorCtr="0">
              <a:noAutofit/>
            </a:bodyPr>
            <a:lstStyle/>
            <a:p>
              <a:pPr marL="457200" lvl="0" indent="-279400" algn="l" rtl="0">
                <a:lnSpc>
                  <a:spcPct val="115000"/>
                </a:lnSpc>
                <a:spcBef>
                  <a:spcPts val="0"/>
                </a:spcBef>
                <a:spcAft>
                  <a:spcPts val="0"/>
                </a:spcAft>
                <a:buClr>
                  <a:srgbClr val="FFFFFF"/>
                </a:buClr>
                <a:buSzPts val="800"/>
                <a:buFont typeface="Roboto"/>
                <a:buChar char="●"/>
              </a:pPr>
              <a:r>
                <a:rPr lang="en-GB" sz="800">
                  <a:solidFill>
                    <a:srgbClr val="FFFFFF"/>
                  </a:solidFill>
                  <a:latin typeface="Roboto"/>
                  <a:ea typeface="Roboto"/>
                  <a:cs typeface="Roboto"/>
                  <a:sym typeface="Roboto"/>
                </a:rPr>
                <a:t>Three different algorithms gave high diversity for this ensemble model</a:t>
              </a:r>
              <a:endParaRPr sz="800">
                <a:solidFill>
                  <a:srgbClr val="FFFFFF"/>
                </a:solidFill>
                <a:latin typeface="Roboto"/>
                <a:ea typeface="Roboto"/>
                <a:cs typeface="Roboto"/>
                <a:sym typeface="Roboto"/>
              </a:endParaRPr>
            </a:p>
            <a:p>
              <a:pPr marL="457200" lvl="0" indent="-279400" algn="l" rtl="0">
                <a:lnSpc>
                  <a:spcPct val="115000"/>
                </a:lnSpc>
                <a:spcBef>
                  <a:spcPts val="0"/>
                </a:spcBef>
                <a:spcAft>
                  <a:spcPts val="0"/>
                </a:spcAft>
                <a:buClr>
                  <a:srgbClr val="FFFFFF"/>
                </a:buClr>
                <a:buSzPts val="800"/>
                <a:buFont typeface="Roboto"/>
                <a:buChar char="●"/>
              </a:pPr>
              <a:r>
                <a:rPr lang="en-GB" sz="800">
                  <a:solidFill>
                    <a:srgbClr val="FFFFFF"/>
                  </a:solidFill>
                  <a:latin typeface="Roboto"/>
                  <a:ea typeface="Roboto"/>
                  <a:cs typeface="Roboto"/>
                  <a:sym typeface="Roboto"/>
                </a:rPr>
                <a:t>Ensemble consisted of all three models performed best on the LB out of all the possible combinations of models.</a:t>
              </a:r>
              <a:endParaRPr sz="800">
                <a:solidFill>
                  <a:srgbClr val="FFFFFF"/>
                </a:solidFill>
                <a:latin typeface="Roboto"/>
                <a:ea typeface="Roboto"/>
                <a:cs typeface="Roboto"/>
                <a:sym typeface="Roboto"/>
              </a:endParaRPr>
            </a:p>
          </p:txBody>
        </p:sp>
        <p:sp>
          <p:nvSpPr>
            <p:cNvPr id="346" name="Google Shape;346;p22"/>
            <p:cNvSpPr txBox="1"/>
            <p:nvPr/>
          </p:nvSpPr>
          <p:spPr>
            <a:xfrm>
              <a:off x="2744681" y="2473842"/>
              <a:ext cx="2337900" cy="657000"/>
            </a:xfrm>
            <a:prstGeom prst="rect">
              <a:avLst/>
            </a:prstGeom>
            <a:solidFill>
              <a:srgbClr val="CC0000"/>
            </a:solidFill>
            <a:ln>
              <a:noFill/>
            </a:ln>
          </p:spPr>
          <p:txBody>
            <a:bodyPr spcFirstLastPara="1" wrap="square" lIns="91425" tIns="91425" rIns="91425" bIns="91425" anchor="ctr" anchorCtr="0">
              <a:noAutofit/>
            </a:bodyPr>
            <a:lstStyle/>
            <a:p>
              <a:pPr marL="457200" lvl="0" indent="0" algn="l" rtl="0">
                <a:lnSpc>
                  <a:spcPct val="115000"/>
                </a:lnSpc>
                <a:spcBef>
                  <a:spcPts val="0"/>
                </a:spcBef>
                <a:spcAft>
                  <a:spcPts val="0"/>
                </a:spcAft>
                <a:buNone/>
              </a:pPr>
              <a:r>
                <a:rPr lang="en-GB" sz="2000">
                  <a:solidFill>
                    <a:srgbClr val="FFFFFF"/>
                  </a:solidFill>
                  <a:latin typeface="Roboto"/>
                  <a:ea typeface="Roboto"/>
                  <a:cs typeface="Roboto"/>
                  <a:sym typeface="Roboto"/>
                </a:rPr>
                <a:t>Ensemble</a:t>
              </a:r>
              <a:endParaRPr sz="2000">
                <a:solidFill>
                  <a:srgbClr val="FFFFFF"/>
                </a:solidFill>
                <a:latin typeface="Roboto"/>
                <a:ea typeface="Roboto"/>
                <a:cs typeface="Roboto"/>
                <a:sym typeface="Roboto"/>
              </a:endParaRPr>
            </a:p>
          </p:txBody>
        </p:sp>
        <p:sp>
          <p:nvSpPr>
            <p:cNvPr id="347" name="Google Shape;347;p22"/>
            <p:cNvSpPr/>
            <p:nvPr/>
          </p:nvSpPr>
          <p:spPr>
            <a:xfrm rot="-5400000">
              <a:off x="1751875" y="2153292"/>
              <a:ext cx="670500" cy="1311600"/>
            </a:xfrm>
            <a:prstGeom prst="roundRect">
              <a:avLst>
                <a:gd name="adj" fmla="val 50000"/>
              </a:avLst>
            </a:prstGeom>
            <a:solidFill>
              <a:srgbClr val="E0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2"/>
            <p:cNvSpPr/>
            <p:nvPr/>
          </p:nvSpPr>
          <p:spPr>
            <a:xfrm>
              <a:off x="1499580" y="2547844"/>
              <a:ext cx="522300" cy="5223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1545080" y="2593344"/>
              <a:ext cx="431400" cy="431400"/>
            </a:xfrm>
            <a:prstGeom prst="pie">
              <a:avLst>
                <a:gd name="adj1" fmla="val 16226349"/>
                <a:gd name="adj2" fmla="val 10795968"/>
              </a:avLst>
            </a:prstGeom>
            <a:solidFill>
              <a:srgbClr val="CC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2025175" y="2616800"/>
              <a:ext cx="845061" cy="39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rgbClr val="FFFFFF"/>
                  </a:solidFill>
                  <a:latin typeface="Roboto Light"/>
                  <a:ea typeface="Roboto Light"/>
                  <a:cs typeface="Roboto Light"/>
                  <a:sym typeface="Roboto Light"/>
                </a:rPr>
                <a:t>66.194 </a:t>
              </a:r>
              <a:endParaRPr dirty="0">
                <a:solidFill>
                  <a:srgbClr val="FFFFFF"/>
                </a:solidFill>
                <a:latin typeface="Roboto Light"/>
                <a:ea typeface="Roboto Light"/>
                <a:cs typeface="Roboto Light"/>
                <a:sym typeface="Roboto Light"/>
              </a:endParaRPr>
            </a:p>
            <a:p>
              <a:pPr marL="0" lvl="0" indent="0" algn="l" rtl="0">
                <a:spcBef>
                  <a:spcPts val="0"/>
                </a:spcBef>
                <a:spcAft>
                  <a:spcPts val="0"/>
                </a:spcAft>
                <a:buNone/>
              </a:pPr>
              <a:r>
                <a:rPr lang="en-GB" sz="1200" dirty="0">
                  <a:solidFill>
                    <a:srgbClr val="FFFFFF"/>
                  </a:solidFill>
                  <a:latin typeface="Roboto Light"/>
                  <a:ea typeface="Roboto Light"/>
                  <a:cs typeface="Roboto Light"/>
                  <a:sym typeface="Roboto Light"/>
                </a:rPr>
                <a:t>RMSE</a:t>
              </a:r>
              <a:endParaRPr sz="1200" dirty="0">
                <a:solidFill>
                  <a:srgbClr val="FFFFFF"/>
                </a:solidFill>
                <a:latin typeface="Roboto Light"/>
                <a:ea typeface="Roboto Light"/>
                <a:cs typeface="Roboto Light"/>
                <a:sym typeface="Roboto Light"/>
              </a:endParaRPr>
            </a:p>
          </p:txBody>
        </p:sp>
        <p:cxnSp>
          <p:nvCxnSpPr>
            <p:cNvPr id="351" name="Google Shape;351;p22"/>
            <p:cNvCxnSpPr/>
            <p:nvPr/>
          </p:nvCxnSpPr>
          <p:spPr>
            <a:xfrm>
              <a:off x="5209891" y="2585784"/>
              <a:ext cx="0" cy="444600"/>
            </a:xfrm>
            <a:prstGeom prst="straightConnector1">
              <a:avLst/>
            </a:prstGeom>
            <a:noFill/>
            <a:ln w="9525" cap="flat" cmpd="sng">
              <a:solidFill>
                <a:srgbClr val="FFFFFF"/>
              </a:solidFill>
              <a:prstDash val="dot"/>
              <a:round/>
              <a:headEnd type="none" w="sm" len="sm"/>
              <a:tailEnd type="none" w="sm" len="sm"/>
            </a:ln>
          </p:spPr>
        </p:cxnSp>
      </p:grpSp>
      <p:sp>
        <p:nvSpPr>
          <p:cNvPr id="352" name="Google Shape;352;p22"/>
          <p:cNvSpPr txBox="1"/>
          <p:nvPr/>
        </p:nvSpPr>
        <p:spPr>
          <a:xfrm>
            <a:off x="759050" y="4690325"/>
            <a:ext cx="65256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i="1">
                <a:solidFill>
                  <a:srgbClr val="CACACA"/>
                </a:solidFill>
                <a:latin typeface="Lato"/>
                <a:ea typeface="Lato"/>
                <a:cs typeface="Lato"/>
                <a:sym typeface="Lato"/>
              </a:rPr>
              <a:t>All scores were recorded on Public Leaderboard</a:t>
            </a:r>
            <a:endParaRPr sz="1200" i="1">
              <a:solidFill>
                <a:srgbClr val="CACACA"/>
              </a:solidFill>
              <a:latin typeface="Lato"/>
              <a:ea typeface="Lato"/>
              <a:cs typeface="Lato"/>
              <a:sym typeface="Lato"/>
            </a:endParaRPr>
          </a:p>
        </p:txBody>
      </p:sp>
      <p:pic>
        <p:nvPicPr>
          <p:cNvPr id="2" name="For slide-6">
            <a:hlinkClick r:id="" action="ppaction://media"/>
            <a:extLst>
              <a:ext uri="{FF2B5EF4-FFF2-40B4-BE49-F238E27FC236}">
                <a16:creationId xmlns:a16="http://schemas.microsoft.com/office/drawing/2014/main" id="{DDE64AE5-8E14-4E31-9E04-733A77F91A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5133" y="125358"/>
            <a:ext cx="307833" cy="30783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5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Experimentation Cycle</a:t>
            </a:r>
            <a:endParaRPr/>
          </a:p>
        </p:txBody>
      </p:sp>
      <p:sp>
        <p:nvSpPr>
          <p:cNvPr id="358" name="Google Shape;358;p23"/>
          <p:cNvSpPr txBox="1"/>
          <p:nvPr/>
        </p:nvSpPr>
        <p:spPr>
          <a:xfrm>
            <a:off x="812750" y="19073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Baseline</a:t>
            </a:r>
            <a:endParaRPr/>
          </a:p>
        </p:txBody>
      </p:sp>
      <p:sp>
        <p:nvSpPr>
          <p:cNvPr id="359" name="Google Shape;359;p23"/>
          <p:cNvSpPr txBox="1"/>
          <p:nvPr/>
        </p:nvSpPr>
        <p:spPr>
          <a:xfrm>
            <a:off x="812750" y="23505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D9D9D9"/>
                </a:solidFill>
                <a:latin typeface="Lato"/>
                <a:ea typeface="Lato"/>
                <a:cs typeface="Lato"/>
                <a:sym typeface="Lato"/>
              </a:rPr>
              <a:t>Made a baseline model of simple DNN and tried to improve the score from there.</a:t>
            </a:r>
            <a:endParaRPr sz="1000">
              <a:solidFill>
                <a:srgbClr val="D9D9D9"/>
              </a:solidFill>
              <a:latin typeface="Lato"/>
              <a:ea typeface="Lato"/>
              <a:cs typeface="Lato"/>
              <a:sym typeface="Lato"/>
            </a:endParaRPr>
          </a:p>
        </p:txBody>
      </p:sp>
      <p:sp>
        <p:nvSpPr>
          <p:cNvPr id="360" name="Google Shape;360;p23"/>
          <p:cNvSpPr txBox="1"/>
          <p:nvPr/>
        </p:nvSpPr>
        <p:spPr>
          <a:xfrm>
            <a:off x="812750" y="3232150"/>
            <a:ext cx="22755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Feature extraction/selection</a:t>
            </a:r>
            <a:endParaRPr/>
          </a:p>
        </p:txBody>
      </p:sp>
      <p:sp>
        <p:nvSpPr>
          <p:cNvPr id="361" name="Google Shape;361;p23"/>
          <p:cNvSpPr txBox="1"/>
          <p:nvPr/>
        </p:nvSpPr>
        <p:spPr>
          <a:xfrm>
            <a:off x="812750" y="3865925"/>
            <a:ext cx="22755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D9D9D9"/>
                </a:solidFill>
                <a:latin typeface="Lato"/>
                <a:ea typeface="Lato"/>
                <a:cs typeface="Lato"/>
                <a:sym typeface="Lato"/>
              </a:rPr>
              <a:t>Continuously checked  for better performing features and kept experimenting with different subsets features.</a:t>
            </a:r>
            <a:endParaRPr sz="1000">
              <a:solidFill>
                <a:srgbClr val="D9D9D9"/>
              </a:solidFill>
              <a:latin typeface="Lato"/>
              <a:ea typeface="Lato"/>
              <a:cs typeface="Lato"/>
              <a:sym typeface="Lato"/>
            </a:endParaRPr>
          </a:p>
        </p:txBody>
      </p:sp>
      <p:sp>
        <p:nvSpPr>
          <p:cNvPr id="362" name="Google Shape;362;p23"/>
          <p:cNvSpPr txBox="1"/>
          <p:nvPr/>
        </p:nvSpPr>
        <p:spPr>
          <a:xfrm>
            <a:off x="6548585" y="1907325"/>
            <a:ext cx="18540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Local CV</a:t>
            </a:r>
            <a:endParaRPr/>
          </a:p>
        </p:txBody>
      </p:sp>
      <p:sp>
        <p:nvSpPr>
          <p:cNvPr id="363" name="Google Shape;363;p23"/>
          <p:cNvSpPr txBox="1"/>
          <p:nvPr/>
        </p:nvSpPr>
        <p:spPr>
          <a:xfrm>
            <a:off x="6548585" y="2350575"/>
            <a:ext cx="19914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D9D9D9"/>
                </a:solidFill>
                <a:latin typeface="Lato"/>
                <a:ea typeface="Lato"/>
                <a:cs typeface="Lato"/>
                <a:sym typeface="Lato"/>
              </a:rPr>
              <a:t>We used a 5-Fold cross-validation strategy for local evaluation.</a:t>
            </a:r>
            <a:endParaRPr sz="1000">
              <a:solidFill>
                <a:srgbClr val="D9D9D9"/>
              </a:solidFill>
              <a:latin typeface="Lato"/>
              <a:ea typeface="Lato"/>
              <a:cs typeface="Lato"/>
              <a:sym typeface="Lato"/>
            </a:endParaRPr>
          </a:p>
        </p:txBody>
      </p:sp>
      <p:sp>
        <p:nvSpPr>
          <p:cNvPr id="364" name="Google Shape;364;p23"/>
          <p:cNvSpPr txBox="1"/>
          <p:nvPr/>
        </p:nvSpPr>
        <p:spPr>
          <a:xfrm>
            <a:off x="6548574" y="3232150"/>
            <a:ext cx="1991400" cy="44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600">
                <a:solidFill>
                  <a:srgbClr val="FFFFFF"/>
                </a:solidFill>
                <a:latin typeface="Montserrat"/>
                <a:ea typeface="Montserrat"/>
                <a:cs typeface="Montserrat"/>
                <a:sym typeface="Montserrat"/>
              </a:rPr>
              <a:t>Hyperparameter Tuning</a:t>
            </a:r>
            <a:endParaRPr/>
          </a:p>
        </p:txBody>
      </p:sp>
      <p:sp>
        <p:nvSpPr>
          <p:cNvPr id="365" name="Google Shape;365;p23"/>
          <p:cNvSpPr txBox="1"/>
          <p:nvPr/>
        </p:nvSpPr>
        <p:spPr>
          <a:xfrm>
            <a:off x="6548574" y="3853700"/>
            <a:ext cx="2275500" cy="691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1000">
                <a:solidFill>
                  <a:srgbClr val="D9D9D9"/>
                </a:solidFill>
                <a:latin typeface="Lato"/>
                <a:ea typeface="Lato"/>
                <a:cs typeface="Lato"/>
                <a:sym typeface="Lato"/>
              </a:rPr>
              <a:t>We used Bayesian optimization for boosting model and hyperband optimization for DNN.</a:t>
            </a:r>
            <a:endParaRPr sz="1000">
              <a:solidFill>
                <a:srgbClr val="D9D9D9"/>
              </a:solidFill>
              <a:latin typeface="Lato"/>
              <a:ea typeface="Lato"/>
              <a:cs typeface="Lato"/>
              <a:sym typeface="Lato"/>
            </a:endParaRPr>
          </a:p>
        </p:txBody>
      </p:sp>
      <p:cxnSp>
        <p:nvCxnSpPr>
          <p:cNvPr id="366" name="Google Shape;366;p23"/>
          <p:cNvCxnSpPr/>
          <p:nvPr/>
        </p:nvCxnSpPr>
        <p:spPr>
          <a:xfrm flipH="1">
            <a:off x="780745" y="1641850"/>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367" name="Google Shape;367;p23"/>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368" name="Google Shape;368;p23"/>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369" name="Google Shape;369;p23"/>
          <p:cNvCxnSpPr/>
          <p:nvPr/>
        </p:nvCxnSpPr>
        <p:spPr>
          <a:xfrm flipH="1">
            <a:off x="780745" y="4455175"/>
            <a:ext cx="7596300" cy="10500"/>
          </a:xfrm>
          <a:prstGeom prst="straightConnector1">
            <a:avLst/>
          </a:prstGeom>
          <a:noFill/>
          <a:ln w="9525" cap="flat" cmpd="sng">
            <a:solidFill>
              <a:srgbClr val="B7B7B7"/>
            </a:solidFill>
            <a:prstDash val="solid"/>
            <a:round/>
            <a:headEnd type="none" w="med" len="med"/>
            <a:tailEnd type="none" w="med" len="med"/>
          </a:ln>
        </p:spPr>
      </p:cxnSp>
      <p:sp>
        <p:nvSpPr>
          <p:cNvPr id="370" name="Google Shape;370;p23"/>
          <p:cNvSpPr/>
          <p:nvPr/>
        </p:nvSpPr>
        <p:spPr>
          <a:xfrm>
            <a:off x="3171573" y="1660783"/>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3"/>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3"/>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 name="Google Shape;374;p23"/>
          <p:cNvGrpSpPr/>
          <p:nvPr/>
        </p:nvGrpSpPr>
        <p:grpSpPr>
          <a:xfrm>
            <a:off x="3078687" y="2700858"/>
            <a:ext cx="737729" cy="737729"/>
            <a:chOff x="2920647" y="2157958"/>
            <a:chExt cx="827700" cy="827700"/>
          </a:xfrm>
        </p:grpSpPr>
        <p:sp>
          <p:nvSpPr>
            <p:cNvPr id="375" name="Google Shape;375;p23"/>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23"/>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378" name="Google Shape;378;p23"/>
          <p:cNvGrpSpPr/>
          <p:nvPr/>
        </p:nvGrpSpPr>
        <p:grpSpPr>
          <a:xfrm rot="-5400000">
            <a:off x="4225338" y="3802929"/>
            <a:ext cx="737729" cy="737729"/>
            <a:chOff x="2920647" y="2157958"/>
            <a:chExt cx="827700" cy="827700"/>
          </a:xfrm>
        </p:grpSpPr>
        <p:sp>
          <p:nvSpPr>
            <p:cNvPr id="379" name="Google Shape;379;p23"/>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23"/>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382" name="Google Shape;382;p23"/>
          <p:cNvGrpSpPr/>
          <p:nvPr/>
        </p:nvGrpSpPr>
        <p:grpSpPr>
          <a:xfrm>
            <a:off x="5313093" y="2700655"/>
            <a:ext cx="737804" cy="737804"/>
            <a:chOff x="5428888" y="2158023"/>
            <a:chExt cx="828900" cy="828900"/>
          </a:xfrm>
        </p:grpSpPr>
        <p:sp>
          <p:nvSpPr>
            <p:cNvPr id="383" name="Google Shape;383;p23"/>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3"/>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23"/>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386" name="Google Shape;386;p23"/>
          <p:cNvGrpSpPr/>
          <p:nvPr/>
        </p:nvGrpSpPr>
        <p:grpSpPr>
          <a:xfrm rot="5400000">
            <a:off x="4193370" y="1569752"/>
            <a:ext cx="737729" cy="737729"/>
            <a:chOff x="2920647" y="2157958"/>
            <a:chExt cx="827700" cy="827700"/>
          </a:xfrm>
        </p:grpSpPr>
        <p:sp>
          <p:nvSpPr>
            <p:cNvPr id="387" name="Google Shape;387;p23"/>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3"/>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 name="Google Shape;389;p23"/>
          <p:cNvSpPr txBox="1"/>
          <p:nvPr/>
        </p:nvSpPr>
        <p:spPr>
          <a:xfrm>
            <a:off x="4320431" y="17650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390" name="Google Shape;390;p23"/>
          <p:cNvSpPr/>
          <p:nvPr/>
        </p:nvSpPr>
        <p:spPr>
          <a:xfrm>
            <a:off x="37537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For slide-7">
            <a:hlinkClick r:id="" action="ppaction://media"/>
            <a:extLst>
              <a:ext uri="{FF2B5EF4-FFF2-40B4-BE49-F238E27FC236}">
                <a16:creationId xmlns:a16="http://schemas.microsoft.com/office/drawing/2014/main" id="{B7FD9235-1CB3-418C-98EA-AB02BED142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9550" y="100348"/>
            <a:ext cx="293402" cy="29340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84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Result</a:t>
            </a:r>
            <a:endParaRPr/>
          </a:p>
        </p:txBody>
      </p:sp>
      <p:sp>
        <p:nvSpPr>
          <p:cNvPr id="396" name="Google Shape;396;p24"/>
          <p:cNvSpPr txBox="1">
            <a:spLocks noGrp="1"/>
          </p:cNvSpPr>
          <p:nvPr>
            <p:ph type="body" idx="1"/>
          </p:nvPr>
        </p:nvSpPr>
        <p:spPr>
          <a:xfrm>
            <a:off x="1297500" y="1567550"/>
            <a:ext cx="7038900" cy="1107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FFFFFF"/>
              </a:buClr>
              <a:buSzPts val="1400"/>
              <a:buChar char="●"/>
            </a:pPr>
            <a:r>
              <a:rPr lang="en-GB" sz="1400">
                <a:solidFill>
                  <a:srgbClr val="FFFFFF"/>
                </a:solidFill>
              </a:rPr>
              <a:t>Ensemble of all three models performed best from all the possible combinations of models.</a:t>
            </a:r>
            <a:endParaRPr sz="1400">
              <a:solidFill>
                <a:srgbClr val="FFFFFF"/>
              </a:solidFill>
            </a:endParaRPr>
          </a:p>
          <a:p>
            <a:pPr marL="457200" lvl="0" indent="-317500" algn="l" rtl="0">
              <a:spcBef>
                <a:spcPts val="1000"/>
              </a:spcBef>
              <a:spcAft>
                <a:spcPts val="0"/>
              </a:spcAft>
              <a:buClr>
                <a:srgbClr val="FFFFFF"/>
              </a:buClr>
              <a:buSzPts val="1400"/>
              <a:buChar char="●"/>
            </a:pPr>
            <a:r>
              <a:rPr lang="en-GB" sz="1400">
                <a:solidFill>
                  <a:srgbClr val="FFFFFF"/>
                </a:solidFill>
              </a:rPr>
              <a:t>Ensemble of boosting models also performed reasonably enough when compared with single models.</a:t>
            </a:r>
            <a:endParaRPr sz="1400">
              <a:solidFill>
                <a:srgbClr val="FFFFFF"/>
              </a:solidFill>
            </a:endParaRPr>
          </a:p>
          <a:p>
            <a:pPr marL="457200" lvl="0" indent="-317500" algn="l" rtl="0">
              <a:spcBef>
                <a:spcPts val="1000"/>
              </a:spcBef>
              <a:spcAft>
                <a:spcPts val="0"/>
              </a:spcAft>
              <a:buClr>
                <a:srgbClr val="FFFFFF"/>
              </a:buClr>
              <a:buSzPts val="1400"/>
              <a:buChar char="●"/>
            </a:pPr>
            <a:r>
              <a:rPr lang="en-GB" sz="1400">
                <a:solidFill>
                  <a:srgbClr val="FFFFFF"/>
                </a:solidFill>
              </a:rPr>
              <a:t>Categorical features helped to optimize both CV and LB results.</a:t>
            </a:r>
            <a:endParaRPr sz="1400">
              <a:solidFill>
                <a:srgbClr val="FFFFFF"/>
              </a:solidFill>
            </a:endParaRPr>
          </a:p>
          <a:p>
            <a:pPr marL="457200" lvl="0" indent="-317500" algn="l" rtl="0">
              <a:spcBef>
                <a:spcPts val="1000"/>
              </a:spcBef>
              <a:spcAft>
                <a:spcPts val="0"/>
              </a:spcAft>
              <a:buClr>
                <a:srgbClr val="FFFFFF"/>
              </a:buClr>
              <a:buSzPts val="1400"/>
              <a:buChar char="●"/>
            </a:pPr>
            <a:r>
              <a:rPr lang="en-GB" sz="1400">
                <a:solidFill>
                  <a:srgbClr val="FFFFFF"/>
                </a:solidFill>
              </a:rPr>
              <a:t>Bayesian and Hyperband optimization saved a lot of time in hyperparameter tuning.</a:t>
            </a:r>
            <a:endParaRPr sz="1400">
              <a:solidFill>
                <a:srgbClr val="FFFFFF"/>
              </a:solidFill>
            </a:endParaRPr>
          </a:p>
          <a:p>
            <a:pPr marL="457200" lvl="0" indent="-317500" algn="l" rtl="0">
              <a:spcBef>
                <a:spcPts val="1000"/>
              </a:spcBef>
              <a:spcAft>
                <a:spcPts val="0"/>
              </a:spcAft>
              <a:buClr>
                <a:srgbClr val="FFFFFF"/>
              </a:buClr>
              <a:buSzPts val="1400"/>
              <a:buChar char="●"/>
            </a:pPr>
            <a:r>
              <a:rPr lang="en-GB" sz="1400">
                <a:solidFill>
                  <a:srgbClr val="FFFFFF"/>
                </a:solidFill>
              </a:rPr>
              <a:t>Secured 10th rank on public leaderboard and 14th rank on private leaderboard.</a:t>
            </a:r>
            <a:endParaRPr sz="1400">
              <a:solidFill>
                <a:srgbClr val="FFFFFF"/>
              </a:solidFill>
            </a:endParaRPr>
          </a:p>
        </p:txBody>
      </p:sp>
      <p:pic>
        <p:nvPicPr>
          <p:cNvPr id="2" name="For slide-8">
            <a:hlinkClick r:id="" action="ppaction://media"/>
            <a:extLst>
              <a:ext uri="{FF2B5EF4-FFF2-40B4-BE49-F238E27FC236}">
                <a16:creationId xmlns:a16="http://schemas.microsoft.com/office/drawing/2014/main" id="{CA916158-E453-4505-A9AA-767F7D9B14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1200" y="79060"/>
            <a:ext cx="314690" cy="3146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7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508</Words>
  <Application>Microsoft Office PowerPoint</Application>
  <PresentationFormat>On-screen Show (16:9)</PresentationFormat>
  <Paragraphs>100</Paragraphs>
  <Slides>8</Slides>
  <Notes>8</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Montserrat</vt:lpstr>
      <vt:lpstr>Lato</vt:lpstr>
      <vt:lpstr>Roboto Light</vt:lpstr>
      <vt:lpstr>Roboto</vt:lpstr>
      <vt:lpstr>Arial</vt:lpstr>
      <vt:lpstr>Focus</vt:lpstr>
      <vt:lpstr>Beyond   Analysis</vt:lpstr>
      <vt:lpstr>Competition Overview</vt:lpstr>
      <vt:lpstr>Dataset</vt:lpstr>
      <vt:lpstr>PowerPoint Presentation</vt:lpstr>
      <vt:lpstr>What’s Inside The Feature Engine?</vt:lpstr>
      <vt:lpstr>Modelling</vt:lpstr>
      <vt:lpstr>Experimentation Cycle</vt:lpstr>
      <vt:lpstr>Result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Analysis</dc:title>
  <cp:lastModifiedBy>Aman Saini</cp:lastModifiedBy>
  <cp:revision>10</cp:revision>
  <dcterms:modified xsi:type="dcterms:W3CDTF">2021-09-05T15:17:44Z</dcterms:modified>
</cp:coreProperties>
</file>